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1" r:id="rId1"/>
  </p:sldMasterIdLst>
  <p:notesMasterIdLst>
    <p:notesMasterId r:id="rId30"/>
  </p:notesMasterIdLst>
  <p:sldIdLst>
    <p:sldId id="447" r:id="rId2"/>
    <p:sldId id="448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290" r:id="rId16"/>
    <p:sldId id="291" r:id="rId17"/>
    <p:sldId id="292" r:id="rId18"/>
    <p:sldId id="393" r:id="rId19"/>
    <p:sldId id="293" r:id="rId20"/>
    <p:sldId id="394" r:id="rId21"/>
    <p:sldId id="412" r:id="rId22"/>
    <p:sldId id="422" r:id="rId23"/>
    <p:sldId id="437" r:id="rId24"/>
    <p:sldId id="438" r:id="rId25"/>
    <p:sldId id="439" r:id="rId26"/>
    <p:sldId id="440" r:id="rId27"/>
    <p:sldId id="442" r:id="rId28"/>
    <p:sldId id="446" r:id="rId29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DE7C"/>
    <a:srgbClr val="3D8D93"/>
    <a:srgbClr val="003300"/>
    <a:srgbClr val="215C0C"/>
    <a:srgbClr val="006600"/>
    <a:srgbClr val="003366"/>
    <a:srgbClr val="FF9900"/>
    <a:srgbClr val="CC9900"/>
    <a:srgbClr val="A50021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05" autoAdjust="0"/>
    <p:restoredTop sz="94471" autoAdjust="0"/>
  </p:normalViewPr>
  <p:slideViewPr>
    <p:cSldViewPr>
      <p:cViewPr varScale="1">
        <p:scale>
          <a:sx n="69" d="100"/>
          <a:sy n="69" d="100"/>
        </p:scale>
        <p:origin x="-17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1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F1D25-1580-467F-8260-AA79AFACC345}" type="doc">
      <dgm:prSet loTypeId="urn:microsoft.com/office/officeart/2005/8/layout/lProcess3" loCatId="process" qsTypeId="urn:microsoft.com/office/officeart/2005/8/quickstyle/3d9" qsCatId="3D" csTypeId="urn:microsoft.com/office/officeart/2005/8/colors/accent1_2" csCatId="accent1" phldr="1"/>
      <dgm:spPr/>
    </dgm:pt>
    <dgm:pt modelId="{20297578-1DB3-4D88-91F8-D0C2BDAD238A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/>
            <a:t>2/Jan</a:t>
          </a:r>
          <a:endParaRPr lang="pt-BR" dirty="0"/>
        </a:p>
      </dgm:t>
    </dgm:pt>
    <dgm:pt modelId="{FBC8A33A-10E7-4681-A7E7-753902830CDC}" type="parTrans" cxnId="{B96DAAF9-76EA-459C-8BD7-9EB5AD93D2DD}">
      <dgm:prSet/>
      <dgm:spPr/>
      <dgm:t>
        <a:bodyPr/>
        <a:lstStyle/>
        <a:p>
          <a:endParaRPr lang="pt-BR"/>
        </a:p>
      </dgm:t>
    </dgm:pt>
    <dgm:pt modelId="{B8DFEA94-1AF6-43BE-89F9-E55F7E36CEA4}" type="sibTrans" cxnId="{B96DAAF9-76EA-459C-8BD7-9EB5AD93D2DD}">
      <dgm:prSet/>
      <dgm:spPr/>
      <dgm:t>
        <a:bodyPr/>
        <a:lstStyle/>
        <a:p>
          <a:endParaRPr lang="pt-BR"/>
        </a:p>
      </dgm:t>
    </dgm:pt>
    <dgm:pt modelId="{3001A2AE-5AE7-4304-8A6F-1B2C48378CE9}">
      <dgm:prSet phldrT="[Texto]"/>
      <dgm:spPr>
        <a:solidFill>
          <a:srgbClr val="003366"/>
        </a:solidFill>
      </dgm:spPr>
      <dgm:t>
        <a:bodyPr/>
        <a:lstStyle/>
        <a:p>
          <a:r>
            <a:rPr lang="pt-BR" dirty="0" smtClean="0"/>
            <a:t>2/Fev</a:t>
          </a:r>
          <a:endParaRPr lang="pt-BR" dirty="0"/>
        </a:p>
      </dgm:t>
    </dgm:pt>
    <dgm:pt modelId="{9F2F906D-60B2-4D09-AFD4-F69A632DEA1D}" type="parTrans" cxnId="{60A833F5-38F6-4236-AF0D-E3FF5B988BD9}">
      <dgm:prSet/>
      <dgm:spPr/>
      <dgm:t>
        <a:bodyPr/>
        <a:lstStyle/>
        <a:p>
          <a:endParaRPr lang="pt-BR"/>
        </a:p>
      </dgm:t>
    </dgm:pt>
    <dgm:pt modelId="{CDD1B1BC-C2FC-47BB-8EEF-82E395FB738D}" type="sibTrans" cxnId="{60A833F5-38F6-4236-AF0D-E3FF5B988BD9}">
      <dgm:prSet/>
      <dgm:spPr/>
      <dgm:t>
        <a:bodyPr/>
        <a:lstStyle/>
        <a:p>
          <a:endParaRPr lang="pt-BR"/>
        </a:p>
      </dgm:t>
    </dgm:pt>
    <dgm:pt modelId="{8C98F764-E7D5-46B4-9DE2-A3321316E2A8}">
      <dgm:prSet phldrT="[Texto]"/>
      <dgm:spPr>
        <a:solidFill>
          <a:srgbClr val="003366"/>
        </a:solidFill>
      </dgm:spPr>
      <dgm:t>
        <a:bodyPr/>
        <a:lstStyle/>
        <a:p>
          <a:r>
            <a:rPr lang="pt-BR" dirty="0" smtClean="0"/>
            <a:t>15/Abr</a:t>
          </a:r>
          <a:endParaRPr lang="pt-BR" dirty="0"/>
        </a:p>
      </dgm:t>
    </dgm:pt>
    <dgm:pt modelId="{3AF791F2-136E-4E87-9E0E-D3DE22F7BCB4}" type="parTrans" cxnId="{8E9C4955-F3D7-4776-AA7B-05BCE5AE3B0A}">
      <dgm:prSet/>
      <dgm:spPr/>
      <dgm:t>
        <a:bodyPr/>
        <a:lstStyle/>
        <a:p>
          <a:endParaRPr lang="pt-BR"/>
        </a:p>
      </dgm:t>
    </dgm:pt>
    <dgm:pt modelId="{F49E6350-372A-45DF-B607-93FABD8D0BD5}" type="sibTrans" cxnId="{8E9C4955-F3D7-4776-AA7B-05BCE5AE3B0A}">
      <dgm:prSet/>
      <dgm:spPr/>
      <dgm:t>
        <a:bodyPr/>
        <a:lstStyle/>
        <a:p>
          <a:endParaRPr lang="pt-BR"/>
        </a:p>
      </dgm:t>
    </dgm:pt>
    <dgm:pt modelId="{E90ABAB1-B3A1-44FD-8C59-6DE167828E40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/>
            <a:t>30/Jun</a:t>
          </a:r>
          <a:endParaRPr lang="pt-BR" dirty="0"/>
        </a:p>
      </dgm:t>
    </dgm:pt>
    <dgm:pt modelId="{3F3C5D33-B812-47CA-8D28-C7B67D3FF997}" type="parTrans" cxnId="{791298A1-8CF9-4365-A949-EA43780BE6BD}">
      <dgm:prSet/>
      <dgm:spPr/>
      <dgm:t>
        <a:bodyPr/>
        <a:lstStyle/>
        <a:p>
          <a:endParaRPr lang="pt-BR"/>
        </a:p>
      </dgm:t>
    </dgm:pt>
    <dgm:pt modelId="{E1CFF802-BC2A-4E35-9E87-1806F935D174}" type="sibTrans" cxnId="{791298A1-8CF9-4365-A949-EA43780BE6BD}">
      <dgm:prSet/>
      <dgm:spPr/>
      <dgm:t>
        <a:bodyPr/>
        <a:lstStyle/>
        <a:p>
          <a:endParaRPr lang="pt-BR"/>
        </a:p>
      </dgm:t>
    </dgm:pt>
    <dgm:pt modelId="{2746FDAE-5CE8-41A8-B464-C72F39F01D2E}">
      <dgm:prSet phldrT="[Texto]"/>
      <dgm:spPr>
        <a:solidFill>
          <a:srgbClr val="003366"/>
        </a:solidFill>
      </dgm:spPr>
      <dgm:t>
        <a:bodyPr/>
        <a:lstStyle/>
        <a:p>
          <a:r>
            <a:rPr lang="pt-BR" dirty="0" smtClean="0"/>
            <a:t>30/Set</a:t>
          </a:r>
          <a:endParaRPr lang="pt-BR" dirty="0"/>
        </a:p>
      </dgm:t>
    </dgm:pt>
    <dgm:pt modelId="{5BAF546E-7B93-4DAD-A9B7-F482DB2AB7A6}" type="parTrans" cxnId="{AA55682E-F8AB-4733-95DE-F766805DBF4A}">
      <dgm:prSet/>
      <dgm:spPr/>
      <dgm:t>
        <a:bodyPr/>
        <a:lstStyle/>
        <a:p>
          <a:endParaRPr lang="pt-BR"/>
        </a:p>
      </dgm:t>
    </dgm:pt>
    <dgm:pt modelId="{2611B652-605B-4EC9-9A28-1B724BFA6CF4}" type="sibTrans" cxnId="{AA55682E-F8AB-4733-95DE-F766805DBF4A}">
      <dgm:prSet/>
      <dgm:spPr/>
      <dgm:t>
        <a:bodyPr/>
        <a:lstStyle/>
        <a:p>
          <a:endParaRPr lang="pt-BR"/>
        </a:p>
      </dgm:t>
    </dgm:pt>
    <dgm:pt modelId="{9FD03234-D99C-4C80-A939-E9FE65018C32}">
      <dgm:prSet phldrT="[Texto]"/>
      <dgm:spPr>
        <a:solidFill>
          <a:srgbClr val="C00000"/>
        </a:solidFill>
      </dgm:spPr>
      <dgm:t>
        <a:bodyPr/>
        <a:lstStyle/>
        <a:p>
          <a:r>
            <a:rPr lang="pt-BR" dirty="0" smtClean="0"/>
            <a:t>15/Dez</a:t>
          </a:r>
          <a:endParaRPr lang="pt-BR" dirty="0"/>
        </a:p>
      </dgm:t>
    </dgm:pt>
    <dgm:pt modelId="{6FAA8C8D-FB86-4654-99B9-F7AAE5644C8A}" type="parTrans" cxnId="{AD8D29E8-E694-44C8-9C5F-3021DF424E25}">
      <dgm:prSet/>
      <dgm:spPr/>
      <dgm:t>
        <a:bodyPr/>
        <a:lstStyle/>
        <a:p>
          <a:endParaRPr lang="pt-BR"/>
        </a:p>
      </dgm:t>
    </dgm:pt>
    <dgm:pt modelId="{3273CDB1-1D68-4427-BC81-9B2BBF0B540C}" type="sibTrans" cxnId="{AD8D29E8-E694-44C8-9C5F-3021DF424E25}">
      <dgm:prSet/>
      <dgm:spPr/>
      <dgm:t>
        <a:bodyPr/>
        <a:lstStyle/>
        <a:p>
          <a:endParaRPr lang="pt-BR"/>
        </a:p>
      </dgm:t>
    </dgm:pt>
    <dgm:pt modelId="{5E98F966-F33D-428A-8B1A-7FE2E3E99C39}">
      <dgm:prSet phldrT="[Texto]"/>
      <dgm:spPr/>
      <dgm:t>
        <a:bodyPr/>
        <a:lstStyle/>
        <a:p>
          <a:r>
            <a:rPr lang="pt-BR" dirty="0" smtClean="0"/>
            <a:t>Lei Orçamentária Anual</a:t>
          </a:r>
          <a:endParaRPr lang="pt-BR" dirty="0"/>
        </a:p>
      </dgm:t>
    </dgm:pt>
    <dgm:pt modelId="{C3E3CDC5-4C64-4F84-BD64-A54BA48DCDCC}" type="parTrans" cxnId="{AE739F44-F998-4832-BA63-47F77F533B10}">
      <dgm:prSet/>
      <dgm:spPr/>
      <dgm:t>
        <a:bodyPr/>
        <a:lstStyle/>
        <a:p>
          <a:endParaRPr lang="pt-BR"/>
        </a:p>
      </dgm:t>
    </dgm:pt>
    <dgm:pt modelId="{4BD4C8C9-2866-4D6E-95EE-CEEC07855898}" type="sibTrans" cxnId="{AE739F44-F998-4832-BA63-47F77F533B10}">
      <dgm:prSet/>
      <dgm:spPr/>
      <dgm:t>
        <a:bodyPr/>
        <a:lstStyle/>
        <a:p>
          <a:endParaRPr lang="pt-BR"/>
        </a:p>
      </dgm:t>
    </dgm:pt>
    <dgm:pt modelId="{DAE4FCB7-944F-4966-8B00-350D61B5A76F}">
      <dgm:prSet phldrT="[Texto]"/>
      <dgm:spPr/>
      <dgm:t>
        <a:bodyPr/>
        <a:lstStyle/>
        <a:p>
          <a:r>
            <a:rPr lang="pt-BR" smtClean="0"/>
            <a:t>Decreto </a:t>
          </a:r>
          <a:r>
            <a:rPr lang="pt-BR" dirty="0" smtClean="0"/>
            <a:t>de Programação Orçamentária e Financeira</a:t>
          </a:r>
          <a:endParaRPr lang="pt-BR" dirty="0"/>
        </a:p>
      </dgm:t>
    </dgm:pt>
    <dgm:pt modelId="{B2E435FC-A7A5-4CB2-91E4-DE3154E1959F}" type="parTrans" cxnId="{540AE5B6-9F25-4CF5-820C-D29E665BEEAE}">
      <dgm:prSet/>
      <dgm:spPr/>
      <dgm:t>
        <a:bodyPr/>
        <a:lstStyle/>
        <a:p>
          <a:endParaRPr lang="pt-BR"/>
        </a:p>
      </dgm:t>
    </dgm:pt>
    <dgm:pt modelId="{DA979FC1-D092-4F70-8184-2DF6B1066A10}" type="sibTrans" cxnId="{540AE5B6-9F25-4CF5-820C-D29E665BEEAE}">
      <dgm:prSet/>
      <dgm:spPr/>
      <dgm:t>
        <a:bodyPr/>
        <a:lstStyle/>
        <a:p>
          <a:endParaRPr lang="pt-BR"/>
        </a:p>
      </dgm:t>
    </dgm:pt>
    <dgm:pt modelId="{1170CA44-0991-419A-A501-0103B3599694}">
      <dgm:prSet phldrT="[Texto]"/>
      <dgm:spPr/>
      <dgm:t>
        <a:bodyPr/>
        <a:lstStyle/>
        <a:p>
          <a:r>
            <a:rPr lang="pt-BR" dirty="0" smtClean="0"/>
            <a:t>Projeto de Lei de Diretrizes Orçamentárias</a:t>
          </a:r>
          <a:endParaRPr lang="pt-BR" dirty="0"/>
        </a:p>
      </dgm:t>
    </dgm:pt>
    <dgm:pt modelId="{9D8BC4E8-272E-4D1A-A771-0D353A8A61A3}" type="parTrans" cxnId="{DD3FC51C-BF0E-46B2-8939-809FED7C7CF8}">
      <dgm:prSet/>
      <dgm:spPr/>
      <dgm:t>
        <a:bodyPr/>
        <a:lstStyle/>
        <a:p>
          <a:endParaRPr lang="pt-BR"/>
        </a:p>
      </dgm:t>
    </dgm:pt>
    <dgm:pt modelId="{3654B291-9DE7-4DC9-BB3D-C34783CBFD0E}" type="sibTrans" cxnId="{DD3FC51C-BF0E-46B2-8939-809FED7C7CF8}">
      <dgm:prSet/>
      <dgm:spPr/>
      <dgm:t>
        <a:bodyPr/>
        <a:lstStyle/>
        <a:p>
          <a:endParaRPr lang="pt-BR"/>
        </a:p>
      </dgm:t>
    </dgm:pt>
    <dgm:pt modelId="{6232DF59-CAC7-4231-8673-99A05DE73163}">
      <dgm:prSet phldrT="[Texto]"/>
      <dgm:spPr/>
      <dgm:t>
        <a:bodyPr/>
        <a:lstStyle/>
        <a:p>
          <a:r>
            <a:rPr lang="pt-BR" dirty="0" smtClean="0"/>
            <a:t>Lei de Diretrizes Orçamentárias</a:t>
          </a:r>
          <a:endParaRPr lang="pt-BR" dirty="0"/>
        </a:p>
      </dgm:t>
    </dgm:pt>
    <dgm:pt modelId="{A1C77A15-A4AB-495F-8F32-67D20BABCB01}" type="parTrans" cxnId="{1647C1E3-2A72-4D72-99C8-670184B6FD7F}">
      <dgm:prSet/>
      <dgm:spPr/>
      <dgm:t>
        <a:bodyPr/>
        <a:lstStyle/>
        <a:p>
          <a:endParaRPr lang="pt-BR"/>
        </a:p>
      </dgm:t>
    </dgm:pt>
    <dgm:pt modelId="{8949FDD9-4AA9-44A4-ABAE-7760062D1EA2}" type="sibTrans" cxnId="{1647C1E3-2A72-4D72-99C8-670184B6FD7F}">
      <dgm:prSet/>
      <dgm:spPr/>
      <dgm:t>
        <a:bodyPr/>
        <a:lstStyle/>
        <a:p>
          <a:endParaRPr lang="pt-BR"/>
        </a:p>
      </dgm:t>
    </dgm:pt>
    <dgm:pt modelId="{A42CA78F-406E-4A1D-BF53-A110CF19638A}">
      <dgm:prSet phldrT="[Texto]"/>
      <dgm:spPr/>
      <dgm:t>
        <a:bodyPr/>
        <a:lstStyle/>
        <a:p>
          <a:r>
            <a:rPr lang="pt-BR" dirty="0" smtClean="0"/>
            <a:t>Projeto de Lei do Plano Plurianual e Orçamentária Anual</a:t>
          </a:r>
          <a:endParaRPr lang="pt-BR" dirty="0"/>
        </a:p>
      </dgm:t>
    </dgm:pt>
    <dgm:pt modelId="{FA64A927-3A23-4685-BF68-8467E985025A}" type="parTrans" cxnId="{A3DA2B7E-708C-4037-A999-972A3952148C}">
      <dgm:prSet/>
      <dgm:spPr/>
      <dgm:t>
        <a:bodyPr/>
        <a:lstStyle/>
        <a:p>
          <a:endParaRPr lang="pt-BR"/>
        </a:p>
      </dgm:t>
    </dgm:pt>
    <dgm:pt modelId="{0FE879B5-9340-4981-837F-048415693F5D}" type="sibTrans" cxnId="{A3DA2B7E-708C-4037-A999-972A3952148C}">
      <dgm:prSet/>
      <dgm:spPr/>
      <dgm:t>
        <a:bodyPr/>
        <a:lstStyle/>
        <a:p>
          <a:endParaRPr lang="pt-BR"/>
        </a:p>
      </dgm:t>
    </dgm:pt>
    <dgm:pt modelId="{06F0081A-AEC3-4A1C-9937-CC8FDCD7B2AA}">
      <dgm:prSet phldrT="[Texto]"/>
      <dgm:spPr/>
      <dgm:t>
        <a:bodyPr/>
        <a:lstStyle/>
        <a:p>
          <a:r>
            <a:rPr lang="pt-BR" dirty="0" smtClean="0"/>
            <a:t>Plano Plurianual e Lei Orçamentária Anual</a:t>
          </a:r>
          <a:endParaRPr lang="pt-BR" dirty="0"/>
        </a:p>
      </dgm:t>
    </dgm:pt>
    <dgm:pt modelId="{28DB9DA5-3D18-4BA5-9334-647103A52EA4}" type="parTrans" cxnId="{EB09CF47-7739-4D20-BC3F-0FC5EA93989D}">
      <dgm:prSet/>
      <dgm:spPr/>
      <dgm:t>
        <a:bodyPr/>
        <a:lstStyle/>
        <a:p>
          <a:endParaRPr lang="pt-BR"/>
        </a:p>
      </dgm:t>
    </dgm:pt>
    <dgm:pt modelId="{884E47DF-2AD0-4D52-9634-9CFEDC079146}" type="sibTrans" cxnId="{EB09CF47-7739-4D20-BC3F-0FC5EA93989D}">
      <dgm:prSet/>
      <dgm:spPr/>
      <dgm:t>
        <a:bodyPr/>
        <a:lstStyle/>
        <a:p>
          <a:endParaRPr lang="pt-BR"/>
        </a:p>
      </dgm:t>
    </dgm:pt>
    <dgm:pt modelId="{093E7197-C9F0-4714-A0F5-32F8C5A862A5}" type="pres">
      <dgm:prSet presAssocID="{1FBF1D25-1580-467F-8260-AA79AFACC34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B3FB7B7-5E20-4310-9A02-4DC2FA920A75}" type="pres">
      <dgm:prSet presAssocID="{20297578-1DB3-4D88-91F8-D0C2BDAD238A}" presName="horFlow" presStyleCnt="0"/>
      <dgm:spPr/>
    </dgm:pt>
    <dgm:pt modelId="{5E726E5C-DD2C-40EF-B4EC-7C4027A6CA6D}" type="pres">
      <dgm:prSet presAssocID="{20297578-1DB3-4D88-91F8-D0C2BDAD238A}" presName="bigChev" presStyleLbl="node1" presStyleIdx="0" presStyleCnt="6"/>
      <dgm:spPr/>
      <dgm:t>
        <a:bodyPr/>
        <a:lstStyle/>
        <a:p>
          <a:endParaRPr lang="pt-BR"/>
        </a:p>
      </dgm:t>
    </dgm:pt>
    <dgm:pt modelId="{95843369-180A-452D-BDFF-D473444F2751}" type="pres">
      <dgm:prSet presAssocID="{C3E3CDC5-4C64-4F84-BD64-A54BA48DCDCC}" presName="parTrans" presStyleCnt="0"/>
      <dgm:spPr/>
    </dgm:pt>
    <dgm:pt modelId="{87D79473-C30C-4290-A026-BFDAD34DB6AB}" type="pres">
      <dgm:prSet presAssocID="{5E98F966-F33D-428A-8B1A-7FE2E3E99C39}" presName="node" presStyleLbl="alignAccFollowNode1" presStyleIdx="0" presStyleCnt="6" custScaleX="146410" custScaleY="146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40578CC7-21C4-4CBA-90AA-B09950032866}" type="pres">
      <dgm:prSet presAssocID="{20297578-1DB3-4D88-91F8-D0C2BDAD238A}" presName="vSp" presStyleCnt="0"/>
      <dgm:spPr/>
    </dgm:pt>
    <dgm:pt modelId="{A93CC8D6-BE0D-4AE0-822B-67989D631757}" type="pres">
      <dgm:prSet presAssocID="{3001A2AE-5AE7-4304-8A6F-1B2C48378CE9}" presName="horFlow" presStyleCnt="0"/>
      <dgm:spPr/>
    </dgm:pt>
    <dgm:pt modelId="{D18FF328-4976-4F21-B7AF-DA56E3E5B8BE}" type="pres">
      <dgm:prSet presAssocID="{3001A2AE-5AE7-4304-8A6F-1B2C48378CE9}" presName="bigChev" presStyleLbl="node1" presStyleIdx="1" presStyleCnt="6"/>
      <dgm:spPr/>
      <dgm:t>
        <a:bodyPr/>
        <a:lstStyle/>
        <a:p>
          <a:endParaRPr lang="pt-BR"/>
        </a:p>
      </dgm:t>
    </dgm:pt>
    <dgm:pt modelId="{6699D073-4A1E-4223-878D-FFCC6D57C07B}" type="pres">
      <dgm:prSet presAssocID="{B2E435FC-A7A5-4CB2-91E4-DE3154E1959F}" presName="parTrans" presStyleCnt="0"/>
      <dgm:spPr/>
    </dgm:pt>
    <dgm:pt modelId="{C85343FA-ADB1-4A7C-9183-5C50E31549D2}" type="pres">
      <dgm:prSet presAssocID="{DAE4FCB7-944F-4966-8B00-350D61B5A76F}" presName="node" presStyleLbl="alignAccFollowNode1" presStyleIdx="1" presStyleCnt="6" custScaleX="146410" custScaleY="146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C1D6BC49-5D57-4CBF-A985-9D617FCCE520}" type="pres">
      <dgm:prSet presAssocID="{3001A2AE-5AE7-4304-8A6F-1B2C48378CE9}" presName="vSp" presStyleCnt="0"/>
      <dgm:spPr/>
    </dgm:pt>
    <dgm:pt modelId="{7F76F85C-ED1D-47E3-8A3D-34D690ABD209}" type="pres">
      <dgm:prSet presAssocID="{8C98F764-E7D5-46B4-9DE2-A3321316E2A8}" presName="horFlow" presStyleCnt="0"/>
      <dgm:spPr/>
    </dgm:pt>
    <dgm:pt modelId="{F2C683B6-759A-470D-87D9-A5E7388C7625}" type="pres">
      <dgm:prSet presAssocID="{8C98F764-E7D5-46B4-9DE2-A3321316E2A8}" presName="bigChev" presStyleLbl="node1" presStyleIdx="2" presStyleCnt="6"/>
      <dgm:spPr/>
      <dgm:t>
        <a:bodyPr/>
        <a:lstStyle/>
        <a:p>
          <a:endParaRPr lang="pt-BR"/>
        </a:p>
      </dgm:t>
    </dgm:pt>
    <dgm:pt modelId="{64CB676F-51A7-4244-9FF5-4D5371D92D7E}" type="pres">
      <dgm:prSet presAssocID="{9D8BC4E8-272E-4D1A-A771-0D353A8A61A3}" presName="parTrans" presStyleCnt="0"/>
      <dgm:spPr/>
    </dgm:pt>
    <dgm:pt modelId="{209907E8-92B6-4228-8660-DF1C7C09034B}" type="pres">
      <dgm:prSet presAssocID="{1170CA44-0991-419A-A501-0103B3599694}" presName="node" presStyleLbl="alignAccFollowNode1" presStyleIdx="2" presStyleCnt="6" custScaleX="146410" custScaleY="146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B4927AB8-9B5F-4F2A-B028-03B5DE9A0E57}" type="pres">
      <dgm:prSet presAssocID="{8C98F764-E7D5-46B4-9DE2-A3321316E2A8}" presName="vSp" presStyleCnt="0"/>
      <dgm:spPr/>
    </dgm:pt>
    <dgm:pt modelId="{3B13E8A5-55E8-4AE2-92FD-C83608A83683}" type="pres">
      <dgm:prSet presAssocID="{E90ABAB1-B3A1-44FD-8C59-6DE167828E40}" presName="horFlow" presStyleCnt="0"/>
      <dgm:spPr/>
    </dgm:pt>
    <dgm:pt modelId="{F70CA28F-E31D-4B95-8143-AF4A76FD88C3}" type="pres">
      <dgm:prSet presAssocID="{E90ABAB1-B3A1-44FD-8C59-6DE167828E40}" presName="bigChev" presStyleLbl="node1" presStyleIdx="3" presStyleCnt="6"/>
      <dgm:spPr/>
      <dgm:t>
        <a:bodyPr/>
        <a:lstStyle/>
        <a:p>
          <a:endParaRPr lang="pt-BR"/>
        </a:p>
      </dgm:t>
    </dgm:pt>
    <dgm:pt modelId="{3EE7297B-64C0-4469-A7C4-98D827935E12}" type="pres">
      <dgm:prSet presAssocID="{A1C77A15-A4AB-495F-8F32-67D20BABCB01}" presName="parTrans" presStyleCnt="0"/>
      <dgm:spPr/>
    </dgm:pt>
    <dgm:pt modelId="{D3F33967-D28F-46AC-B84E-D9FA8C9AA737}" type="pres">
      <dgm:prSet presAssocID="{6232DF59-CAC7-4231-8673-99A05DE73163}" presName="node" presStyleLbl="alignAccFollowNode1" presStyleIdx="3" presStyleCnt="6" custScaleX="146410" custScaleY="146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A252624E-947B-4A6D-AB9F-708B3338FDB4}" type="pres">
      <dgm:prSet presAssocID="{E90ABAB1-B3A1-44FD-8C59-6DE167828E40}" presName="vSp" presStyleCnt="0"/>
      <dgm:spPr/>
    </dgm:pt>
    <dgm:pt modelId="{F620ACA2-5CD4-42DA-B70D-418D0B6A2A33}" type="pres">
      <dgm:prSet presAssocID="{2746FDAE-5CE8-41A8-B464-C72F39F01D2E}" presName="horFlow" presStyleCnt="0"/>
      <dgm:spPr/>
    </dgm:pt>
    <dgm:pt modelId="{CA0A002E-D9A5-44D0-A433-B17EFA723CF6}" type="pres">
      <dgm:prSet presAssocID="{2746FDAE-5CE8-41A8-B464-C72F39F01D2E}" presName="bigChev" presStyleLbl="node1" presStyleIdx="4" presStyleCnt="6"/>
      <dgm:spPr/>
      <dgm:t>
        <a:bodyPr/>
        <a:lstStyle/>
        <a:p>
          <a:endParaRPr lang="pt-BR"/>
        </a:p>
      </dgm:t>
    </dgm:pt>
    <dgm:pt modelId="{8AC37AEC-C90C-4648-9C77-3A8E91DBC2ED}" type="pres">
      <dgm:prSet presAssocID="{FA64A927-3A23-4685-BF68-8467E985025A}" presName="parTrans" presStyleCnt="0"/>
      <dgm:spPr/>
    </dgm:pt>
    <dgm:pt modelId="{F33615BA-6C65-4686-B5B4-2FDC40A38A5E}" type="pres">
      <dgm:prSet presAssocID="{A42CA78F-406E-4A1D-BF53-A110CF19638A}" presName="node" presStyleLbl="alignAccFollowNode1" presStyleIdx="4" presStyleCnt="6" custScaleX="146410" custScaleY="146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  <dgm:pt modelId="{E1D6456D-0829-44C0-B43F-D30C12127317}" type="pres">
      <dgm:prSet presAssocID="{2746FDAE-5CE8-41A8-B464-C72F39F01D2E}" presName="vSp" presStyleCnt="0"/>
      <dgm:spPr/>
    </dgm:pt>
    <dgm:pt modelId="{A6A12B53-43F2-4606-8417-32BD5E772B2D}" type="pres">
      <dgm:prSet presAssocID="{9FD03234-D99C-4C80-A939-E9FE65018C32}" presName="horFlow" presStyleCnt="0"/>
      <dgm:spPr/>
    </dgm:pt>
    <dgm:pt modelId="{6160DE55-83F9-4FD3-A861-56DA231DA9D6}" type="pres">
      <dgm:prSet presAssocID="{9FD03234-D99C-4C80-A939-E9FE65018C32}" presName="bigChev" presStyleLbl="node1" presStyleIdx="5" presStyleCnt="6"/>
      <dgm:spPr/>
      <dgm:t>
        <a:bodyPr/>
        <a:lstStyle/>
        <a:p>
          <a:endParaRPr lang="pt-BR"/>
        </a:p>
      </dgm:t>
    </dgm:pt>
    <dgm:pt modelId="{32BF3061-ABFA-4837-9C20-AAD347D6FF53}" type="pres">
      <dgm:prSet presAssocID="{28DB9DA5-3D18-4BA5-9334-647103A52EA4}" presName="parTrans" presStyleCnt="0"/>
      <dgm:spPr/>
    </dgm:pt>
    <dgm:pt modelId="{8B1EAC78-AFEF-4549-BB8D-ECDA88002BDE}" type="pres">
      <dgm:prSet presAssocID="{06F0081A-AEC3-4A1C-9937-CC8FDCD7B2AA}" presName="node" presStyleLbl="alignAccFollowNode1" presStyleIdx="5" presStyleCnt="6" custScaleX="146410" custScaleY="1464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pt-BR"/>
        </a:p>
      </dgm:t>
    </dgm:pt>
  </dgm:ptLst>
  <dgm:cxnLst>
    <dgm:cxn modelId="{8E9C4955-F3D7-4776-AA7B-05BCE5AE3B0A}" srcId="{1FBF1D25-1580-467F-8260-AA79AFACC345}" destId="{8C98F764-E7D5-46B4-9DE2-A3321316E2A8}" srcOrd="2" destOrd="0" parTransId="{3AF791F2-136E-4E87-9E0E-D3DE22F7BCB4}" sibTransId="{F49E6350-372A-45DF-B607-93FABD8D0BD5}"/>
    <dgm:cxn modelId="{5F3ACC1F-7323-4799-8D30-99242A6EE117}" type="presOf" srcId="{20297578-1DB3-4D88-91F8-D0C2BDAD238A}" destId="{5E726E5C-DD2C-40EF-B4EC-7C4027A6CA6D}" srcOrd="0" destOrd="0" presId="urn:microsoft.com/office/officeart/2005/8/layout/lProcess3"/>
    <dgm:cxn modelId="{1647C1E3-2A72-4D72-99C8-670184B6FD7F}" srcId="{E90ABAB1-B3A1-44FD-8C59-6DE167828E40}" destId="{6232DF59-CAC7-4231-8673-99A05DE73163}" srcOrd="0" destOrd="0" parTransId="{A1C77A15-A4AB-495F-8F32-67D20BABCB01}" sibTransId="{8949FDD9-4AA9-44A4-ABAE-7760062D1EA2}"/>
    <dgm:cxn modelId="{AA55682E-F8AB-4733-95DE-F766805DBF4A}" srcId="{1FBF1D25-1580-467F-8260-AA79AFACC345}" destId="{2746FDAE-5CE8-41A8-B464-C72F39F01D2E}" srcOrd="4" destOrd="0" parTransId="{5BAF546E-7B93-4DAD-A9B7-F482DB2AB7A6}" sibTransId="{2611B652-605B-4EC9-9A28-1B724BFA6CF4}"/>
    <dgm:cxn modelId="{37B6D1CF-A494-42E0-B073-B7B29686B1B0}" type="presOf" srcId="{6232DF59-CAC7-4231-8673-99A05DE73163}" destId="{D3F33967-D28F-46AC-B84E-D9FA8C9AA737}" srcOrd="0" destOrd="0" presId="urn:microsoft.com/office/officeart/2005/8/layout/lProcess3"/>
    <dgm:cxn modelId="{1D58BC87-A5EB-441E-B38D-77366070BBDD}" type="presOf" srcId="{06F0081A-AEC3-4A1C-9937-CC8FDCD7B2AA}" destId="{8B1EAC78-AFEF-4549-BB8D-ECDA88002BDE}" srcOrd="0" destOrd="0" presId="urn:microsoft.com/office/officeart/2005/8/layout/lProcess3"/>
    <dgm:cxn modelId="{A3DA2B7E-708C-4037-A999-972A3952148C}" srcId="{2746FDAE-5CE8-41A8-B464-C72F39F01D2E}" destId="{A42CA78F-406E-4A1D-BF53-A110CF19638A}" srcOrd="0" destOrd="0" parTransId="{FA64A927-3A23-4685-BF68-8467E985025A}" sibTransId="{0FE879B5-9340-4981-837F-048415693F5D}"/>
    <dgm:cxn modelId="{B96DAAF9-76EA-459C-8BD7-9EB5AD93D2DD}" srcId="{1FBF1D25-1580-467F-8260-AA79AFACC345}" destId="{20297578-1DB3-4D88-91F8-D0C2BDAD238A}" srcOrd="0" destOrd="0" parTransId="{FBC8A33A-10E7-4681-A7E7-753902830CDC}" sibTransId="{B8DFEA94-1AF6-43BE-89F9-E55F7E36CEA4}"/>
    <dgm:cxn modelId="{AE739F44-F998-4832-BA63-47F77F533B10}" srcId="{20297578-1DB3-4D88-91F8-D0C2BDAD238A}" destId="{5E98F966-F33D-428A-8B1A-7FE2E3E99C39}" srcOrd="0" destOrd="0" parTransId="{C3E3CDC5-4C64-4F84-BD64-A54BA48DCDCC}" sibTransId="{4BD4C8C9-2866-4D6E-95EE-CEEC07855898}"/>
    <dgm:cxn modelId="{5C1CA39E-82BC-4B5A-97E8-DB966AA52BA1}" type="presOf" srcId="{DAE4FCB7-944F-4966-8B00-350D61B5A76F}" destId="{C85343FA-ADB1-4A7C-9183-5C50E31549D2}" srcOrd="0" destOrd="0" presId="urn:microsoft.com/office/officeart/2005/8/layout/lProcess3"/>
    <dgm:cxn modelId="{540AE5B6-9F25-4CF5-820C-D29E665BEEAE}" srcId="{3001A2AE-5AE7-4304-8A6F-1B2C48378CE9}" destId="{DAE4FCB7-944F-4966-8B00-350D61B5A76F}" srcOrd="0" destOrd="0" parTransId="{B2E435FC-A7A5-4CB2-91E4-DE3154E1959F}" sibTransId="{DA979FC1-D092-4F70-8184-2DF6B1066A10}"/>
    <dgm:cxn modelId="{AD8D29E8-E694-44C8-9C5F-3021DF424E25}" srcId="{1FBF1D25-1580-467F-8260-AA79AFACC345}" destId="{9FD03234-D99C-4C80-A939-E9FE65018C32}" srcOrd="5" destOrd="0" parTransId="{6FAA8C8D-FB86-4654-99B9-F7AAE5644C8A}" sibTransId="{3273CDB1-1D68-4427-BC81-9B2BBF0B540C}"/>
    <dgm:cxn modelId="{A0EC9C61-515C-44B3-9B8B-1A5557F7B296}" type="presOf" srcId="{1FBF1D25-1580-467F-8260-AA79AFACC345}" destId="{093E7197-C9F0-4714-A0F5-32F8C5A862A5}" srcOrd="0" destOrd="0" presId="urn:microsoft.com/office/officeart/2005/8/layout/lProcess3"/>
    <dgm:cxn modelId="{0C5994AB-FECB-4A34-B087-C044E70CAD51}" type="presOf" srcId="{3001A2AE-5AE7-4304-8A6F-1B2C48378CE9}" destId="{D18FF328-4976-4F21-B7AF-DA56E3E5B8BE}" srcOrd="0" destOrd="0" presId="urn:microsoft.com/office/officeart/2005/8/layout/lProcess3"/>
    <dgm:cxn modelId="{2686F0B8-6E66-45F4-B73F-B12A08D273D0}" type="presOf" srcId="{1170CA44-0991-419A-A501-0103B3599694}" destId="{209907E8-92B6-4228-8660-DF1C7C09034B}" srcOrd="0" destOrd="0" presId="urn:microsoft.com/office/officeart/2005/8/layout/lProcess3"/>
    <dgm:cxn modelId="{E26BE891-CBCE-486C-B3FE-3965D414D37D}" type="presOf" srcId="{2746FDAE-5CE8-41A8-B464-C72F39F01D2E}" destId="{CA0A002E-D9A5-44D0-A433-B17EFA723CF6}" srcOrd="0" destOrd="0" presId="urn:microsoft.com/office/officeart/2005/8/layout/lProcess3"/>
    <dgm:cxn modelId="{EB09CF47-7739-4D20-BC3F-0FC5EA93989D}" srcId="{9FD03234-D99C-4C80-A939-E9FE65018C32}" destId="{06F0081A-AEC3-4A1C-9937-CC8FDCD7B2AA}" srcOrd="0" destOrd="0" parTransId="{28DB9DA5-3D18-4BA5-9334-647103A52EA4}" sibTransId="{884E47DF-2AD0-4D52-9634-9CFEDC079146}"/>
    <dgm:cxn modelId="{8C94C91F-8FD6-4915-8FA6-A4F787F2FFB3}" type="presOf" srcId="{5E98F966-F33D-428A-8B1A-7FE2E3E99C39}" destId="{87D79473-C30C-4290-A026-BFDAD34DB6AB}" srcOrd="0" destOrd="0" presId="urn:microsoft.com/office/officeart/2005/8/layout/lProcess3"/>
    <dgm:cxn modelId="{379E16CD-0012-4B46-AE9C-45F2F38390F9}" type="presOf" srcId="{E90ABAB1-B3A1-44FD-8C59-6DE167828E40}" destId="{F70CA28F-E31D-4B95-8143-AF4A76FD88C3}" srcOrd="0" destOrd="0" presId="urn:microsoft.com/office/officeart/2005/8/layout/lProcess3"/>
    <dgm:cxn modelId="{D4851CDA-D93B-4431-94E4-DB28AAEB52F9}" type="presOf" srcId="{9FD03234-D99C-4C80-A939-E9FE65018C32}" destId="{6160DE55-83F9-4FD3-A861-56DA231DA9D6}" srcOrd="0" destOrd="0" presId="urn:microsoft.com/office/officeart/2005/8/layout/lProcess3"/>
    <dgm:cxn modelId="{60A833F5-38F6-4236-AF0D-E3FF5B988BD9}" srcId="{1FBF1D25-1580-467F-8260-AA79AFACC345}" destId="{3001A2AE-5AE7-4304-8A6F-1B2C48378CE9}" srcOrd="1" destOrd="0" parTransId="{9F2F906D-60B2-4D09-AFD4-F69A632DEA1D}" sibTransId="{CDD1B1BC-C2FC-47BB-8EEF-82E395FB738D}"/>
    <dgm:cxn modelId="{44E3E6F4-F101-4419-82B3-C08FE267D93E}" type="presOf" srcId="{A42CA78F-406E-4A1D-BF53-A110CF19638A}" destId="{F33615BA-6C65-4686-B5B4-2FDC40A38A5E}" srcOrd="0" destOrd="0" presId="urn:microsoft.com/office/officeart/2005/8/layout/lProcess3"/>
    <dgm:cxn modelId="{76D180DF-19C0-4985-99F0-73BC35E354A2}" type="presOf" srcId="{8C98F764-E7D5-46B4-9DE2-A3321316E2A8}" destId="{F2C683B6-759A-470D-87D9-A5E7388C7625}" srcOrd="0" destOrd="0" presId="urn:microsoft.com/office/officeart/2005/8/layout/lProcess3"/>
    <dgm:cxn modelId="{DD3FC51C-BF0E-46B2-8939-809FED7C7CF8}" srcId="{8C98F764-E7D5-46B4-9DE2-A3321316E2A8}" destId="{1170CA44-0991-419A-A501-0103B3599694}" srcOrd="0" destOrd="0" parTransId="{9D8BC4E8-272E-4D1A-A771-0D353A8A61A3}" sibTransId="{3654B291-9DE7-4DC9-BB3D-C34783CBFD0E}"/>
    <dgm:cxn modelId="{791298A1-8CF9-4365-A949-EA43780BE6BD}" srcId="{1FBF1D25-1580-467F-8260-AA79AFACC345}" destId="{E90ABAB1-B3A1-44FD-8C59-6DE167828E40}" srcOrd="3" destOrd="0" parTransId="{3F3C5D33-B812-47CA-8D28-C7B67D3FF997}" sibTransId="{E1CFF802-BC2A-4E35-9E87-1806F935D174}"/>
    <dgm:cxn modelId="{31A0640D-11BD-4C89-892F-61AAAFF07B64}" type="presParOf" srcId="{093E7197-C9F0-4714-A0F5-32F8C5A862A5}" destId="{AB3FB7B7-5E20-4310-9A02-4DC2FA920A75}" srcOrd="0" destOrd="0" presId="urn:microsoft.com/office/officeart/2005/8/layout/lProcess3"/>
    <dgm:cxn modelId="{5D719506-DAA9-404E-984F-3E25D37DE5C7}" type="presParOf" srcId="{AB3FB7B7-5E20-4310-9A02-4DC2FA920A75}" destId="{5E726E5C-DD2C-40EF-B4EC-7C4027A6CA6D}" srcOrd="0" destOrd="0" presId="urn:microsoft.com/office/officeart/2005/8/layout/lProcess3"/>
    <dgm:cxn modelId="{0199C1C8-C417-4118-BB35-40F5E35EC290}" type="presParOf" srcId="{AB3FB7B7-5E20-4310-9A02-4DC2FA920A75}" destId="{95843369-180A-452D-BDFF-D473444F2751}" srcOrd="1" destOrd="0" presId="urn:microsoft.com/office/officeart/2005/8/layout/lProcess3"/>
    <dgm:cxn modelId="{E8F6EF12-69B9-4058-8B4B-7CB0A87E3E05}" type="presParOf" srcId="{AB3FB7B7-5E20-4310-9A02-4DC2FA920A75}" destId="{87D79473-C30C-4290-A026-BFDAD34DB6AB}" srcOrd="2" destOrd="0" presId="urn:microsoft.com/office/officeart/2005/8/layout/lProcess3"/>
    <dgm:cxn modelId="{3D94385C-42CE-44C5-B575-736DD40B6659}" type="presParOf" srcId="{093E7197-C9F0-4714-A0F5-32F8C5A862A5}" destId="{40578CC7-21C4-4CBA-90AA-B09950032866}" srcOrd="1" destOrd="0" presId="urn:microsoft.com/office/officeart/2005/8/layout/lProcess3"/>
    <dgm:cxn modelId="{8BD1C628-D3C5-46F2-9643-A9D439692025}" type="presParOf" srcId="{093E7197-C9F0-4714-A0F5-32F8C5A862A5}" destId="{A93CC8D6-BE0D-4AE0-822B-67989D631757}" srcOrd="2" destOrd="0" presId="urn:microsoft.com/office/officeart/2005/8/layout/lProcess3"/>
    <dgm:cxn modelId="{940AA91F-2C96-4849-A6E4-150EBEA0A6A6}" type="presParOf" srcId="{A93CC8D6-BE0D-4AE0-822B-67989D631757}" destId="{D18FF328-4976-4F21-B7AF-DA56E3E5B8BE}" srcOrd="0" destOrd="0" presId="urn:microsoft.com/office/officeart/2005/8/layout/lProcess3"/>
    <dgm:cxn modelId="{E7E3490D-C73F-4CA1-9754-9D824BC6D5B1}" type="presParOf" srcId="{A93CC8D6-BE0D-4AE0-822B-67989D631757}" destId="{6699D073-4A1E-4223-878D-FFCC6D57C07B}" srcOrd="1" destOrd="0" presId="urn:microsoft.com/office/officeart/2005/8/layout/lProcess3"/>
    <dgm:cxn modelId="{9C5BAEAB-E38B-4A40-B1C7-F60A9F59C789}" type="presParOf" srcId="{A93CC8D6-BE0D-4AE0-822B-67989D631757}" destId="{C85343FA-ADB1-4A7C-9183-5C50E31549D2}" srcOrd="2" destOrd="0" presId="urn:microsoft.com/office/officeart/2005/8/layout/lProcess3"/>
    <dgm:cxn modelId="{4B515243-0464-4F9B-A380-9C9F7727994E}" type="presParOf" srcId="{093E7197-C9F0-4714-A0F5-32F8C5A862A5}" destId="{C1D6BC49-5D57-4CBF-A985-9D617FCCE520}" srcOrd="3" destOrd="0" presId="urn:microsoft.com/office/officeart/2005/8/layout/lProcess3"/>
    <dgm:cxn modelId="{1CA0D35B-FCC8-4611-BA8A-47FB679E1F8B}" type="presParOf" srcId="{093E7197-C9F0-4714-A0F5-32F8C5A862A5}" destId="{7F76F85C-ED1D-47E3-8A3D-34D690ABD209}" srcOrd="4" destOrd="0" presId="urn:microsoft.com/office/officeart/2005/8/layout/lProcess3"/>
    <dgm:cxn modelId="{FA9B6B47-97E8-4340-BABF-65911B4E48B8}" type="presParOf" srcId="{7F76F85C-ED1D-47E3-8A3D-34D690ABD209}" destId="{F2C683B6-759A-470D-87D9-A5E7388C7625}" srcOrd="0" destOrd="0" presId="urn:microsoft.com/office/officeart/2005/8/layout/lProcess3"/>
    <dgm:cxn modelId="{A23CE899-1F21-4661-9B97-F2380A00BE4E}" type="presParOf" srcId="{7F76F85C-ED1D-47E3-8A3D-34D690ABD209}" destId="{64CB676F-51A7-4244-9FF5-4D5371D92D7E}" srcOrd="1" destOrd="0" presId="urn:microsoft.com/office/officeart/2005/8/layout/lProcess3"/>
    <dgm:cxn modelId="{A7716610-0838-414A-AF25-27C63BBC1F2A}" type="presParOf" srcId="{7F76F85C-ED1D-47E3-8A3D-34D690ABD209}" destId="{209907E8-92B6-4228-8660-DF1C7C09034B}" srcOrd="2" destOrd="0" presId="urn:microsoft.com/office/officeart/2005/8/layout/lProcess3"/>
    <dgm:cxn modelId="{775FE204-DC59-4FF9-9F51-A3039E2446A1}" type="presParOf" srcId="{093E7197-C9F0-4714-A0F5-32F8C5A862A5}" destId="{B4927AB8-9B5F-4F2A-B028-03B5DE9A0E57}" srcOrd="5" destOrd="0" presId="urn:microsoft.com/office/officeart/2005/8/layout/lProcess3"/>
    <dgm:cxn modelId="{361D9F4E-D896-439D-A635-9C595236415A}" type="presParOf" srcId="{093E7197-C9F0-4714-A0F5-32F8C5A862A5}" destId="{3B13E8A5-55E8-4AE2-92FD-C83608A83683}" srcOrd="6" destOrd="0" presId="urn:microsoft.com/office/officeart/2005/8/layout/lProcess3"/>
    <dgm:cxn modelId="{84287526-A7F1-40BE-BEED-DF76DEA66FD7}" type="presParOf" srcId="{3B13E8A5-55E8-4AE2-92FD-C83608A83683}" destId="{F70CA28F-E31D-4B95-8143-AF4A76FD88C3}" srcOrd="0" destOrd="0" presId="urn:microsoft.com/office/officeart/2005/8/layout/lProcess3"/>
    <dgm:cxn modelId="{7133BF08-C190-4943-AF53-1DCBF30FED5C}" type="presParOf" srcId="{3B13E8A5-55E8-4AE2-92FD-C83608A83683}" destId="{3EE7297B-64C0-4469-A7C4-98D827935E12}" srcOrd="1" destOrd="0" presId="urn:microsoft.com/office/officeart/2005/8/layout/lProcess3"/>
    <dgm:cxn modelId="{D9D348E6-894F-4B6B-BC25-44377AC80931}" type="presParOf" srcId="{3B13E8A5-55E8-4AE2-92FD-C83608A83683}" destId="{D3F33967-D28F-46AC-B84E-D9FA8C9AA737}" srcOrd="2" destOrd="0" presId="urn:microsoft.com/office/officeart/2005/8/layout/lProcess3"/>
    <dgm:cxn modelId="{687A192B-9C6F-4A44-9A67-2F2B1110AABF}" type="presParOf" srcId="{093E7197-C9F0-4714-A0F5-32F8C5A862A5}" destId="{A252624E-947B-4A6D-AB9F-708B3338FDB4}" srcOrd="7" destOrd="0" presId="urn:microsoft.com/office/officeart/2005/8/layout/lProcess3"/>
    <dgm:cxn modelId="{916D618D-1E1D-4388-B045-566206E57CC5}" type="presParOf" srcId="{093E7197-C9F0-4714-A0F5-32F8C5A862A5}" destId="{F620ACA2-5CD4-42DA-B70D-418D0B6A2A33}" srcOrd="8" destOrd="0" presId="urn:microsoft.com/office/officeart/2005/8/layout/lProcess3"/>
    <dgm:cxn modelId="{1E70BA6C-266D-4243-8DCE-F74B38937CA4}" type="presParOf" srcId="{F620ACA2-5CD4-42DA-B70D-418D0B6A2A33}" destId="{CA0A002E-D9A5-44D0-A433-B17EFA723CF6}" srcOrd="0" destOrd="0" presId="urn:microsoft.com/office/officeart/2005/8/layout/lProcess3"/>
    <dgm:cxn modelId="{DEF87307-10FD-4CD5-A780-4E14D7DB446A}" type="presParOf" srcId="{F620ACA2-5CD4-42DA-B70D-418D0B6A2A33}" destId="{8AC37AEC-C90C-4648-9C77-3A8E91DBC2ED}" srcOrd="1" destOrd="0" presId="urn:microsoft.com/office/officeart/2005/8/layout/lProcess3"/>
    <dgm:cxn modelId="{CAF1F554-D69A-4094-BE8B-95C00D7C841D}" type="presParOf" srcId="{F620ACA2-5CD4-42DA-B70D-418D0B6A2A33}" destId="{F33615BA-6C65-4686-B5B4-2FDC40A38A5E}" srcOrd="2" destOrd="0" presId="urn:microsoft.com/office/officeart/2005/8/layout/lProcess3"/>
    <dgm:cxn modelId="{F6046E6C-EBA1-4D6D-9A89-702F730EA6BE}" type="presParOf" srcId="{093E7197-C9F0-4714-A0F5-32F8C5A862A5}" destId="{E1D6456D-0829-44C0-B43F-D30C12127317}" srcOrd="9" destOrd="0" presId="urn:microsoft.com/office/officeart/2005/8/layout/lProcess3"/>
    <dgm:cxn modelId="{4A9C967B-2E49-4B5E-B5A1-61010511CD67}" type="presParOf" srcId="{093E7197-C9F0-4714-A0F5-32F8C5A862A5}" destId="{A6A12B53-43F2-4606-8417-32BD5E772B2D}" srcOrd="10" destOrd="0" presId="urn:microsoft.com/office/officeart/2005/8/layout/lProcess3"/>
    <dgm:cxn modelId="{726E1ACC-825E-488C-AC7F-69181EABA2F0}" type="presParOf" srcId="{A6A12B53-43F2-4606-8417-32BD5E772B2D}" destId="{6160DE55-83F9-4FD3-A861-56DA231DA9D6}" srcOrd="0" destOrd="0" presId="urn:microsoft.com/office/officeart/2005/8/layout/lProcess3"/>
    <dgm:cxn modelId="{5A20A128-5716-4819-AC6E-0268B0F6C662}" type="presParOf" srcId="{A6A12B53-43F2-4606-8417-32BD5E772B2D}" destId="{32BF3061-ABFA-4837-9C20-AAD347D6FF53}" srcOrd="1" destOrd="0" presId="urn:microsoft.com/office/officeart/2005/8/layout/lProcess3"/>
    <dgm:cxn modelId="{FDC6B630-B235-4E43-9758-E2478C78859B}" type="presParOf" srcId="{A6A12B53-43F2-4606-8417-32BD5E772B2D}" destId="{8B1EAC78-AFEF-4549-BB8D-ECDA88002BDE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38A6DC-9421-4F27-AA8F-19DF65DC7420}" type="doc">
      <dgm:prSet loTypeId="urn:microsoft.com/office/officeart/2005/8/layout/gear1" loCatId="cycle" qsTypeId="urn:microsoft.com/office/officeart/2005/8/quickstyle/3d9" qsCatId="3D" csTypeId="urn:microsoft.com/office/officeart/2005/8/colors/accent1_2" csCatId="accent1" phldr="1"/>
      <dgm:spPr/>
    </dgm:pt>
    <dgm:pt modelId="{923DA252-240A-469F-8BE9-9A3EA61F9C6E}">
      <dgm:prSet phldrT="[Texto]" custT="1"/>
      <dgm:spPr>
        <a:solidFill>
          <a:srgbClr val="003366"/>
        </a:solidFill>
      </dgm:spPr>
      <dgm:t>
        <a:bodyPr/>
        <a:lstStyle/>
        <a:p>
          <a:r>
            <a:rPr lang="pt-BR" sz="2400" dirty="0" smtClean="0"/>
            <a:t>Programas de Governo</a:t>
          </a:r>
        </a:p>
        <a:p>
          <a:r>
            <a:rPr lang="pt-BR" sz="2400" dirty="0" smtClean="0"/>
            <a:t>OBJETIVOS &amp; METAS</a:t>
          </a:r>
          <a:endParaRPr lang="pt-BR" sz="2400" dirty="0"/>
        </a:p>
      </dgm:t>
    </dgm:pt>
    <dgm:pt modelId="{1402EFEF-C369-41FE-8868-CAE2CE8C94E6}" type="parTrans" cxnId="{CD7B5035-EED1-42F2-BC15-770521CDF8AB}">
      <dgm:prSet/>
      <dgm:spPr/>
      <dgm:t>
        <a:bodyPr/>
        <a:lstStyle/>
        <a:p>
          <a:endParaRPr lang="pt-BR" sz="2000"/>
        </a:p>
      </dgm:t>
    </dgm:pt>
    <dgm:pt modelId="{A55C2E40-9686-4C70-9345-256520C570A5}" type="sibTrans" cxnId="{CD7B5035-EED1-42F2-BC15-770521CDF8AB}">
      <dgm:prSet/>
      <dgm:spPr>
        <a:solidFill>
          <a:srgbClr val="003366">
            <a:alpha val="75000"/>
          </a:srgbClr>
        </a:solidFill>
      </dgm:spPr>
      <dgm:t>
        <a:bodyPr/>
        <a:lstStyle/>
        <a:p>
          <a:endParaRPr lang="pt-BR" sz="2000"/>
        </a:p>
      </dgm:t>
    </dgm:pt>
    <dgm:pt modelId="{CCDA0168-0CAE-48A9-AD1B-09F68B6EED81}">
      <dgm:prSet phldrT="[Texto]" custT="1"/>
      <dgm:spPr>
        <a:solidFill>
          <a:srgbClr val="006600"/>
        </a:solidFill>
      </dgm:spPr>
      <dgm:t>
        <a:bodyPr/>
        <a:lstStyle/>
        <a:p>
          <a:r>
            <a:rPr lang="pt-BR" sz="2400" dirty="0" smtClean="0"/>
            <a:t>Indicadores</a:t>
          </a:r>
          <a:endParaRPr lang="pt-BR" sz="2400" dirty="0"/>
        </a:p>
      </dgm:t>
    </dgm:pt>
    <dgm:pt modelId="{CF265052-4D22-43B3-B5F5-0687A24BB79E}" type="parTrans" cxnId="{14F79B35-E673-4AF7-9F72-7088222C3928}">
      <dgm:prSet/>
      <dgm:spPr/>
      <dgm:t>
        <a:bodyPr/>
        <a:lstStyle/>
        <a:p>
          <a:endParaRPr lang="pt-BR" sz="2000"/>
        </a:p>
      </dgm:t>
    </dgm:pt>
    <dgm:pt modelId="{59593185-0731-4506-9974-23E297EA7FA2}" type="sibTrans" cxnId="{14F79B35-E673-4AF7-9F72-7088222C3928}">
      <dgm:prSet/>
      <dgm:spPr>
        <a:solidFill>
          <a:srgbClr val="006600">
            <a:alpha val="75000"/>
          </a:srgbClr>
        </a:solidFill>
      </dgm:spPr>
      <dgm:t>
        <a:bodyPr/>
        <a:lstStyle/>
        <a:p>
          <a:endParaRPr lang="pt-BR" sz="2000"/>
        </a:p>
      </dgm:t>
    </dgm:pt>
    <dgm:pt modelId="{459236F1-348B-4FCD-B839-7123BB7C0B56}">
      <dgm:prSet phldrT="[Texto]" custT="1"/>
      <dgm:spPr>
        <a:solidFill>
          <a:srgbClr val="A50021"/>
        </a:solidFill>
      </dgm:spPr>
      <dgm:t>
        <a:bodyPr/>
        <a:lstStyle/>
        <a:p>
          <a:r>
            <a:rPr lang="pt-BR" sz="2400" dirty="0" smtClean="0"/>
            <a:t>Orientações Estratégicas</a:t>
          </a:r>
        </a:p>
        <a:p>
          <a:r>
            <a:rPr lang="pt-BR" sz="2400" dirty="0" smtClean="0"/>
            <a:t>DIRETRIZES (PDI)</a:t>
          </a:r>
          <a:endParaRPr lang="pt-BR" sz="2400" dirty="0"/>
        </a:p>
      </dgm:t>
    </dgm:pt>
    <dgm:pt modelId="{F5ABAEA7-6E6A-4F74-A547-667CA55511C5}" type="parTrans" cxnId="{67BE805F-E9D4-4E40-A81E-D2D8E081CA94}">
      <dgm:prSet/>
      <dgm:spPr/>
      <dgm:t>
        <a:bodyPr/>
        <a:lstStyle/>
        <a:p>
          <a:endParaRPr lang="pt-BR" sz="2000"/>
        </a:p>
      </dgm:t>
    </dgm:pt>
    <dgm:pt modelId="{7A5E0AF3-F8F5-4754-AD38-4805FB5A9DD3}" type="sibTrans" cxnId="{67BE805F-E9D4-4E40-A81E-D2D8E081CA94}">
      <dgm:prSet/>
      <dgm:spPr>
        <a:solidFill>
          <a:srgbClr val="A50021">
            <a:alpha val="75000"/>
          </a:srgbClr>
        </a:solidFill>
      </dgm:spPr>
      <dgm:t>
        <a:bodyPr/>
        <a:lstStyle/>
        <a:p>
          <a:endParaRPr lang="pt-BR" sz="2000"/>
        </a:p>
      </dgm:t>
    </dgm:pt>
    <dgm:pt modelId="{04DEEA75-6485-46D0-A254-90D615652053}" type="pres">
      <dgm:prSet presAssocID="{0B38A6DC-9421-4F27-AA8F-19DF65DC742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562B7D0-87C7-4085-A951-34AFD6C296FC}" type="pres">
      <dgm:prSet presAssocID="{923DA252-240A-469F-8BE9-9A3EA61F9C6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5C9AD7-311A-4B1C-929A-0E5B4F0F9008}" type="pres">
      <dgm:prSet presAssocID="{923DA252-240A-469F-8BE9-9A3EA61F9C6E}" presName="gear1srcNode" presStyleLbl="node1" presStyleIdx="0" presStyleCnt="3"/>
      <dgm:spPr/>
      <dgm:t>
        <a:bodyPr/>
        <a:lstStyle/>
        <a:p>
          <a:endParaRPr lang="pt-BR"/>
        </a:p>
      </dgm:t>
    </dgm:pt>
    <dgm:pt modelId="{B96FB733-931C-403A-9836-D12EE8ED4731}" type="pres">
      <dgm:prSet presAssocID="{923DA252-240A-469F-8BE9-9A3EA61F9C6E}" presName="gear1dstNode" presStyleLbl="node1" presStyleIdx="0" presStyleCnt="3"/>
      <dgm:spPr/>
      <dgm:t>
        <a:bodyPr/>
        <a:lstStyle/>
        <a:p>
          <a:endParaRPr lang="pt-BR"/>
        </a:p>
      </dgm:t>
    </dgm:pt>
    <dgm:pt modelId="{CA9099FB-21BB-473D-BA76-7618AB349C01}" type="pres">
      <dgm:prSet presAssocID="{CCDA0168-0CAE-48A9-AD1B-09F68B6EED8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0B7A87-9C97-4FE8-BF09-EAC1ECE38A6D}" type="pres">
      <dgm:prSet presAssocID="{CCDA0168-0CAE-48A9-AD1B-09F68B6EED81}" presName="gear2srcNode" presStyleLbl="node1" presStyleIdx="1" presStyleCnt="3"/>
      <dgm:spPr/>
      <dgm:t>
        <a:bodyPr/>
        <a:lstStyle/>
        <a:p>
          <a:endParaRPr lang="pt-BR"/>
        </a:p>
      </dgm:t>
    </dgm:pt>
    <dgm:pt modelId="{38D117F8-DB41-43EF-8CED-296D9E6A2F1C}" type="pres">
      <dgm:prSet presAssocID="{CCDA0168-0CAE-48A9-AD1B-09F68B6EED81}" presName="gear2dstNode" presStyleLbl="node1" presStyleIdx="1" presStyleCnt="3"/>
      <dgm:spPr/>
      <dgm:t>
        <a:bodyPr/>
        <a:lstStyle/>
        <a:p>
          <a:endParaRPr lang="pt-BR"/>
        </a:p>
      </dgm:t>
    </dgm:pt>
    <dgm:pt modelId="{92733565-1568-4441-8161-65DDAC52B3AC}" type="pres">
      <dgm:prSet presAssocID="{459236F1-348B-4FCD-B839-7123BB7C0B56}" presName="gear3" presStyleLbl="node1" presStyleIdx="2" presStyleCnt="3"/>
      <dgm:spPr/>
      <dgm:t>
        <a:bodyPr/>
        <a:lstStyle/>
        <a:p>
          <a:endParaRPr lang="pt-BR"/>
        </a:p>
      </dgm:t>
    </dgm:pt>
    <dgm:pt modelId="{5120B5BC-7B74-45A9-BE20-EE9778E2F65A}" type="pres">
      <dgm:prSet presAssocID="{459236F1-348B-4FCD-B839-7123BB7C0B5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19788F-A47D-4892-8746-DB05A4D179D9}" type="pres">
      <dgm:prSet presAssocID="{459236F1-348B-4FCD-B839-7123BB7C0B56}" presName="gear3srcNode" presStyleLbl="node1" presStyleIdx="2" presStyleCnt="3"/>
      <dgm:spPr/>
      <dgm:t>
        <a:bodyPr/>
        <a:lstStyle/>
        <a:p>
          <a:endParaRPr lang="pt-BR"/>
        </a:p>
      </dgm:t>
    </dgm:pt>
    <dgm:pt modelId="{A1A2E840-BCD7-4E13-A78A-479AF0CB1B61}" type="pres">
      <dgm:prSet presAssocID="{459236F1-348B-4FCD-B839-7123BB7C0B56}" presName="gear3dstNode" presStyleLbl="node1" presStyleIdx="2" presStyleCnt="3"/>
      <dgm:spPr/>
      <dgm:t>
        <a:bodyPr/>
        <a:lstStyle/>
        <a:p>
          <a:endParaRPr lang="pt-BR"/>
        </a:p>
      </dgm:t>
    </dgm:pt>
    <dgm:pt modelId="{603411A9-314D-46D6-A6A3-A77C2786E62A}" type="pres">
      <dgm:prSet presAssocID="{A55C2E40-9686-4C70-9345-256520C570A5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04FBC15B-EF21-460B-8A7B-D6237BB7AF26}" type="pres">
      <dgm:prSet presAssocID="{59593185-0731-4506-9974-23E297EA7FA2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910A4235-7A54-4B71-B10A-A8738A2217C8}" type="pres">
      <dgm:prSet presAssocID="{7A5E0AF3-F8F5-4754-AD38-4805FB5A9DD3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0D227EDC-8EE5-4152-B0E4-E082A67ADB52}" type="presOf" srcId="{CCDA0168-0CAE-48A9-AD1B-09F68B6EED81}" destId="{CA9099FB-21BB-473D-BA76-7618AB349C01}" srcOrd="0" destOrd="0" presId="urn:microsoft.com/office/officeart/2005/8/layout/gear1"/>
    <dgm:cxn modelId="{945C9D65-E787-4132-A604-AA795796077F}" type="presOf" srcId="{59593185-0731-4506-9974-23E297EA7FA2}" destId="{04FBC15B-EF21-460B-8A7B-D6237BB7AF26}" srcOrd="0" destOrd="0" presId="urn:microsoft.com/office/officeart/2005/8/layout/gear1"/>
    <dgm:cxn modelId="{959255BA-F135-4185-9143-EE892B0E153B}" type="presOf" srcId="{923DA252-240A-469F-8BE9-9A3EA61F9C6E}" destId="{0562B7D0-87C7-4085-A951-34AFD6C296FC}" srcOrd="0" destOrd="0" presId="urn:microsoft.com/office/officeart/2005/8/layout/gear1"/>
    <dgm:cxn modelId="{F2A6A037-48C5-4179-A14E-6D239D25A61B}" type="presOf" srcId="{7A5E0AF3-F8F5-4754-AD38-4805FB5A9DD3}" destId="{910A4235-7A54-4B71-B10A-A8738A2217C8}" srcOrd="0" destOrd="0" presId="urn:microsoft.com/office/officeart/2005/8/layout/gear1"/>
    <dgm:cxn modelId="{936F818D-C5B0-460B-B57A-120265571943}" type="presOf" srcId="{459236F1-348B-4FCD-B839-7123BB7C0B56}" destId="{92733565-1568-4441-8161-65DDAC52B3AC}" srcOrd="0" destOrd="0" presId="urn:microsoft.com/office/officeart/2005/8/layout/gear1"/>
    <dgm:cxn modelId="{14F79B35-E673-4AF7-9F72-7088222C3928}" srcId="{0B38A6DC-9421-4F27-AA8F-19DF65DC7420}" destId="{CCDA0168-0CAE-48A9-AD1B-09F68B6EED81}" srcOrd="1" destOrd="0" parTransId="{CF265052-4D22-43B3-B5F5-0687A24BB79E}" sibTransId="{59593185-0731-4506-9974-23E297EA7FA2}"/>
    <dgm:cxn modelId="{A9D11665-0CB7-41D8-8BBF-1C9042195C5D}" type="presOf" srcId="{923DA252-240A-469F-8BE9-9A3EA61F9C6E}" destId="{B96FB733-931C-403A-9836-D12EE8ED4731}" srcOrd="2" destOrd="0" presId="urn:microsoft.com/office/officeart/2005/8/layout/gear1"/>
    <dgm:cxn modelId="{1080082B-DFA7-49D3-8ED4-792B15626199}" type="presOf" srcId="{459236F1-348B-4FCD-B839-7123BB7C0B56}" destId="{5C19788F-A47D-4892-8746-DB05A4D179D9}" srcOrd="2" destOrd="0" presId="urn:microsoft.com/office/officeart/2005/8/layout/gear1"/>
    <dgm:cxn modelId="{141DD18E-F186-4A22-B476-B84C37FE19C5}" type="presOf" srcId="{A55C2E40-9686-4C70-9345-256520C570A5}" destId="{603411A9-314D-46D6-A6A3-A77C2786E62A}" srcOrd="0" destOrd="0" presId="urn:microsoft.com/office/officeart/2005/8/layout/gear1"/>
    <dgm:cxn modelId="{36F907FE-FDFA-4A90-859B-2B8BC724C216}" type="presOf" srcId="{923DA252-240A-469F-8BE9-9A3EA61F9C6E}" destId="{685C9AD7-311A-4B1C-929A-0E5B4F0F9008}" srcOrd="1" destOrd="0" presId="urn:microsoft.com/office/officeart/2005/8/layout/gear1"/>
    <dgm:cxn modelId="{C739A9E5-0777-4A80-9656-A1628EFF21C5}" type="presOf" srcId="{459236F1-348B-4FCD-B839-7123BB7C0B56}" destId="{A1A2E840-BCD7-4E13-A78A-479AF0CB1B61}" srcOrd="3" destOrd="0" presId="urn:microsoft.com/office/officeart/2005/8/layout/gear1"/>
    <dgm:cxn modelId="{67BE805F-E9D4-4E40-A81E-D2D8E081CA94}" srcId="{0B38A6DC-9421-4F27-AA8F-19DF65DC7420}" destId="{459236F1-348B-4FCD-B839-7123BB7C0B56}" srcOrd="2" destOrd="0" parTransId="{F5ABAEA7-6E6A-4F74-A547-667CA55511C5}" sibTransId="{7A5E0AF3-F8F5-4754-AD38-4805FB5A9DD3}"/>
    <dgm:cxn modelId="{779055C0-1B84-4F1B-B00A-37462E7EE6BD}" type="presOf" srcId="{0B38A6DC-9421-4F27-AA8F-19DF65DC7420}" destId="{04DEEA75-6485-46D0-A254-90D615652053}" srcOrd="0" destOrd="0" presId="urn:microsoft.com/office/officeart/2005/8/layout/gear1"/>
    <dgm:cxn modelId="{DDC7EB8F-FBDE-4D72-A5B3-820F9F61B630}" type="presOf" srcId="{CCDA0168-0CAE-48A9-AD1B-09F68B6EED81}" destId="{38D117F8-DB41-43EF-8CED-296D9E6A2F1C}" srcOrd="2" destOrd="0" presId="urn:microsoft.com/office/officeart/2005/8/layout/gear1"/>
    <dgm:cxn modelId="{CD7B5035-EED1-42F2-BC15-770521CDF8AB}" srcId="{0B38A6DC-9421-4F27-AA8F-19DF65DC7420}" destId="{923DA252-240A-469F-8BE9-9A3EA61F9C6E}" srcOrd="0" destOrd="0" parTransId="{1402EFEF-C369-41FE-8868-CAE2CE8C94E6}" sibTransId="{A55C2E40-9686-4C70-9345-256520C570A5}"/>
    <dgm:cxn modelId="{7F58275E-B3E0-432B-A4D2-BD42F2138880}" type="presOf" srcId="{CCDA0168-0CAE-48A9-AD1B-09F68B6EED81}" destId="{CB0B7A87-9C97-4FE8-BF09-EAC1ECE38A6D}" srcOrd="1" destOrd="0" presId="urn:microsoft.com/office/officeart/2005/8/layout/gear1"/>
    <dgm:cxn modelId="{A7EBB3C2-4897-4638-9B46-9055037A3282}" type="presOf" srcId="{459236F1-348B-4FCD-B839-7123BB7C0B56}" destId="{5120B5BC-7B74-45A9-BE20-EE9778E2F65A}" srcOrd="1" destOrd="0" presId="urn:microsoft.com/office/officeart/2005/8/layout/gear1"/>
    <dgm:cxn modelId="{09A80C47-AC29-49CB-9348-2F9DDE594E56}" type="presParOf" srcId="{04DEEA75-6485-46D0-A254-90D615652053}" destId="{0562B7D0-87C7-4085-A951-34AFD6C296FC}" srcOrd="0" destOrd="0" presId="urn:microsoft.com/office/officeart/2005/8/layout/gear1"/>
    <dgm:cxn modelId="{58C4D4C7-EB48-46F0-A133-CAB60891001F}" type="presParOf" srcId="{04DEEA75-6485-46D0-A254-90D615652053}" destId="{685C9AD7-311A-4B1C-929A-0E5B4F0F9008}" srcOrd="1" destOrd="0" presId="urn:microsoft.com/office/officeart/2005/8/layout/gear1"/>
    <dgm:cxn modelId="{78422495-DF61-49B8-81CD-0CB748E1DDCC}" type="presParOf" srcId="{04DEEA75-6485-46D0-A254-90D615652053}" destId="{B96FB733-931C-403A-9836-D12EE8ED4731}" srcOrd="2" destOrd="0" presId="urn:microsoft.com/office/officeart/2005/8/layout/gear1"/>
    <dgm:cxn modelId="{702A86BA-6C96-4FDE-B2FC-4DE29FA4A633}" type="presParOf" srcId="{04DEEA75-6485-46D0-A254-90D615652053}" destId="{CA9099FB-21BB-473D-BA76-7618AB349C01}" srcOrd="3" destOrd="0" presId="urn:microsoft.com/office/officeart/2005/8/layout/gear1"/>
    <dgm:cxn modelId="{78F77434-CEEE-4B6B-BCF9-E0C47A3E2A84}" type="presParOf" srcId="{04DEEA75-6485-46D0-A254-90D615652053}" destId="{CB0B7A87-9C97-4FE8-BF09-EAC1ECE38A6D}" srcOrd="4" destOrd="0" presId="urn:microsoft.com/office/officeart/2005/8/layout/gear1"/>
    <dgm:cxn modelId="{FFAF0EF2-31F5-481E-8E3E-471D74ABBDB2}" type="presParOf" srcId="{04DEEA75-6485-46D0-A254-90D615652053}" destId="{38D117F8-DB41-43EF-8CED-296D9E6A2F1C}" srcOrd="5" destOrd="0" presId="urn:microsoft.com/office/officeart/2005/8/layout/gear1"/>
    <dgm:cxn modelId="{533823BE-A5FE-46AE-9EB4-DAC719268069}" type="presParOf" srcId="{04DEEA75-6485-46D0-A254-90D615652053}" destId="{92733565-1568-4441-8161-65DDAC52B3AC}" srcOrd="6" destOrd="0" presId="urn:microsoft.com/office/officeart/2005/8/layout/gear1"/>
    <dgm:cxn modelId="{8E61C4F3-3B46-4D55-8C4E-93CE2F14151A}" type="presParOf" srcId="{04DEEA75-6485-46D0-A254-90D615652053}" destId="{5120B5BC-7B74-45A9-BE20-EE9778E2F65A}" srcOrd="7" destOrd="0" presId="urn:microsoft.com/office/officeart/2005/8/layout/gear1"/>
    <dgm:cxn modelId="{FA91A64A-1BAE-42B7-9830-6622D13D641E}" type="presParOf" srcId="{04DEEA75-6485-46D0-A254-90D615652053}" destId="{5C19788F-A47D-4892-8746-DB05A4D179D9}" srcOrd="8" destOrd="0" presId="urn:microsoft.com/office/officeart/2005/8/layout/gear1"/>
    <dgm:cxn modelId="{BD08E19B-C250-45E1-98CE-BE2A8CF86410}" type="presParOf" srcId="{04DEEA75-6485-46D0-A254-90D615652053}" destId="{A1A2E840-BCD7-4E13-A78A-479AF0CB1B61}" srcOrd="9" destOrd="0" presId="urn:microsoft.com/office/officeart/2005/8/layout/gear1"/>
    <dgm:cxn modelId="{123E6BBE-7ABB-469F-8B94-CA9274C8ACBB}" type="presParOf" srcId="{04DEEA75-6485-46D0-A254-90D615652053}" destId="{603411A9-314D-46D6-A6A3-A77C2786E62A}" srcOrd="10" destOrd="0" presId="urn:microsoft.com/office/officeart/2005/8/layout/gear1"/>
    <dgm:cxn modelId="{8D0ABE2B-0F0F-487B-983A-44C5BEA57DFB}" type="presParOf" srcId="{04DEEA75-6485-46D0-A254-90D615652053}" destId="{04FBC15B-EF21-460B-8A7B-D6237BB7AF26}" srcOrd="11" destOrd="0" presId="urn:microsoft.com/office/officeart/2005/8/layout/gear1"/>
    <dgm:cxn modelId="{9946E577-BA16-49CD-B4AD-E0CDB418F0E9}" type="presParOf" srcId="{04DEEA75-6485-46D0-A254-90D615652053}" destId="{910A4235-7A54-4B71-B10A-A8738A2217C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26E5C-DD2C-40EF-B4EC-7C4027A6CA6D}">
      <dsp:nvSpPr>
        <dsp:cNvPr id="0" name=""/>
        <dsp:cNvSpPr/>
      </dsp:nvSpPr>
      <dsp:spPr>
        <a:xfrm>
          <a:off x="2091038" y="89456"/>
          <a:ext cx="2017235" cy="806894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2/Jan</a:t>
          </a:r>
          <a:endParaRPr lang="pt-BR" sz="3100" kern="1200" dirty="0"/>
        </a:p>
      </dsp:txBody>
      <dsp:txXfrm>
        <a:off x="2494485" y="89456"/>
        <a:ext cx="1210341" cy="806894"/>
      </dsp:txXfrm>
    </dsp:sp>
    <dsp:sp modelId="{87D79473-C30C-4290-A026-BFDAD34DB6AB}">
      <dsp:nvSpPr>
        <dsp:cNvPr id="0" name=""/>
        <dsp:cNvSpPr/>
      </dsp:nvSpPr>
      <dsp:spPr>
        <a:xfrm>
          <a:off x="3846034" y="2633"/>
          <a:ext cx="2451350" cy="980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Lei Orçamentária Anual</a:t>
          </a:r>
          <a:endParaRPr lang="pt-BR" sz="1900" kern="1200" dirty="0"/>
        </a:p>
      </dsp:txBody>
      <dsp:txXfrm>
        <a:off x="3846034" y="2633"/>
        <a:ext cx="2451350" cy="980540"/>
      </dsp:txXfrm>
    </dsp:sp>
    <dsp:sp modelId="{D18FF328-4976-4F21-B7AF-DA56E3E5B8BE}">
      <dsp:nvSpPr>
        <dsp:cNvPr id="0" name=""/>
        <dsp:cNvSpPr/>
      </dsp:nvSpPr>
      <dsp:spPr>
        <a:xfrm>
          <a:off x="2091038" y="1182962"/>
          <a:ext cx="2017235" cy="806894"/>
        </a:xfrm>
        <a:prstGeom prst="chevron">
          <a:avLst/>
        </a:prstGeom>
        <a:solidFill>
          <a:srgbClr val="0033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2/Fev</a:t>
          </a:r>
          <a:endParaRPr lang="pt-BR" sz="3100" kern="1200" dirty="0"/>
        </a:p>
      </dsp:txBody>
      <dsp:txXfrm>
        <a:off x="2494485" y="1182962"/>
        <a:ext cx="1210341" cy="806894"/>
      </dsp:txXfrm>
    </dsp:sp>
    <dsp:sp modelId="{C85343FA-ADB1-4A7C-9183-5C50E31549D2}">
      <dsp:nvSpPr>
        <dsp:cNvPr id="0" name=""/>
        <dsp:cNvSpPr/>
      </dsp:nvSpPr>
      <dsp:spPr>
        <a:xfrm>
          <a:off x="3846034" y="1096139"/>
          <a:ext cx="2451350" cy="980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smtClean="0"/>
            <a:t>Decreto </a:t>
          </a:r>
          <a:r>
            <a:rPr lang="pt-BR" sz="1900" kern="1200" dirty="0" smtClean="0"/>
            <a:t>de Programação Orçamentária e Financeira</a:t>
          </a:r>
          <a:endParaRPr lang="pt-BR" sz="1900" kern="1200" dirty="0"/>
        </a:p>
      </dsp:txBody>
      <dsp:txXfrm>
        <a:off x="3846034" y="1096139"/>
        <a:ext cx="2451350" cy="980540"/>
      </dsp:txXfrm>
    </dsp:sp>
    <dsp:sp modelId="{F2C683B6-759A-470D-87D9-A5E7388C7625}">
      <dsp:nvSpPr>
        <dsp:cNvPr id="0" name=""/>
        <dsp:cNvSpPr/>
      </dsp:nvSpPr>
      <dsp:spPr>
        <a:xfrm>
          <a:off x="2091038" y="2276468"/>
          <a:ext cx="2017235" cy="806894"/>
        </a:xfrm>
        <a:prstGeom prst="chevron">
          <a:avLst/>
        </a:prstGeom>
        <a:solidFill>
          <a:srgbClr val="0033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15/Abr</a:t>
          </a:r>
          <a:endParaRPr lang="pt-BR" sz="3100" kern="1200" dirty="0"/>
        </a:p>
      </dsp:txBody>
      <dsp:txXfrm>
        <a:off x="2494485" y="2276468"/>
        <a:ext cx="1210341" cy="806894"/>
      </dsp:txXfrm>
    </dsp:sp>
    <dsp:sp modelId="{209907E8-92B6-4228-8660-DF1C7C09034B}">
      <dsp:nvSpPr>
        <dsp:cNvPr id="0" name=""/>
        <dsp:cNvSpPr/>
      </dsp:nvSpPr>
      <dsp:spPr>
        <a:xfrm>
          <a:off x="3846034" y="2189645"/>
          <a:ext cx="2451350" cy="980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Projeto de Lei de Diretrizes Orçamentárias</a:t>
          </a:r>
          <a:endParaRPr lang="pt-BR" sz="1900" kern="1200" dirty="0"/>
        </a:p>
      </dsp:txBody>
      <dsp:txXfrm>
        <a:off x="3846034" y="2189645"/>
        <a:ext cx="2451350" cy="980540"/>
      </dsp:txXfrm>
    </dsp:sp>
    <dsp:sp modelId="{F70CA28F-E31D-4B95-8143-AF4A76FD88C3}">
      <dsp:nvSpPr>
        <dsp:cNvPr id="0" name=""/>
        <dsp:cNvSpPr/>
      </dsp:nvSpPr>
      <dsp:spPr>
        <a:xfrm>
          <a:off x="2091038" y="3369973"/>
          <a:ext cx="2017235" cy="806894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30/Jun</a:t>
          </a:r>
          <a:endParaRPr lang="pt-BR" sz="3100" kern="1200" dirty="0"/>
        </a:p>
      </dsp:txBody>
      <dsp:txXfrm>
        <a:off x="2494485" y="3369973"/>
        <a:ext cx="1210341" cy="806894"/>
      </dsp:txXfrm>
    </dsp:sp>
    <dsp:sp modelId="{D3F33967-D28F-46AC-B84E-D9FA8C9AA737}">
      <dsp:nvSpPr>
        <dsp:cNvPr id="0" name=""/>
        <dsp:cNvSpPr/>
      </dsp:nvSpPr>
      <dsp:spPr>
        <a:xfrm>
          <a:off x="3846034" y="3283150"/>
          <a:ext cx="2451350" cy="980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Lei de Diretrizes Orçamentárias</a:t>
          </a:r>
          <a:endParaRPr lang="pt-BR" sz="1900" kern="1200" dirty="0"/>
        </a:p>
      </dsp:txBody>
      <dsp:txXfrm>
        <a:off x="3846034" y="3283150"/>
        <a:ext cx="2451350" cy="980540"/>
      </dsp:txXfrm>
    </dsp:sp>
    <dsp:sp modelId="{CA0A002E-D9A5-44D0-A433-B17EFA723CF6}">
      <dsp:nvSpPr>
        <dsp:cNvPr id="0" name=""/>
        <dsp:cNvSpPr/>
      </dsp:nvSpPr>
      <dsp:spPr>
        <a:xfrm>
          <a:off x="2091038" y="4463479"/>
          <a:ext cx="2017235" cy="806894"/>
        </a:xfrm>
        <a:prstGeom prst="chevron">
          <a:avLst/>
        </a:prstGeom>
        <a:solidFill>
          <a:srgbClr val="0033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30/Set</a:t>
          </a:r>
          <a:endParaRPr lang="pt-BR" sz="3100" kern="1200" dirty="0"/>
        </a:p>
      </dsp:txBody>
      <dsp:txXfrm>
        <a:off x="2494485" y="4463479"/>
        <a:ext cx="1210341" cy="806894"/>
      </dsp:txXfrm>
    </dsp:sp>
    <dsp:sp modelId="{F33615BA-6C65-4686-B5B4-2FDC40A38A5E}">
      <dsp:nvSpPr>
        <dsp:cNvPr id="0" name=""/>
        <dsp:cNvSpPr/>
      </dsp:nvSpPr>
      <dsp:spPr>
        <a:xfrm>
          <a:off x="3846034" y="4376656"/>
          <a:ext cx="2451350" cy="980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Projeto de Lei do Plano Plurianual e Orçamentária Anual</a:t>
          </a:r>
          <a:endParaRPr lang="pt-BR" sz="1900" kern="1200" dirty="0"/>
        </a:p>
      </dsp:txBody>
      <dsp:txXfrm>
        <a:off x="3846034" y="4376656"/>
        <a:ext cx="2451350" cy="980540"/>
      </dsp:txXfrm>
    </dsp:sp>
    <dsp:sp modelId="{6160DE55-83F9-4FD3-A861-56DA231DA9D6}">
      <dsp:nvSpPr>
        <dsp:cNvPr id="0" name=""/>
        <dsp:cNvSpPr/>
      </dsp:nvSpPr>
      <dsp:spPr>
        <a:xfrm>
          <a:off x="2091038" y="5556984"/>
          <a:ext cx="2017235" cy="806894"/>
        </a:xfrm>
        <a:prstGeom prst="chevron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kern="1200" dirty="0" smtClean="0"/>
            <a:t>15/Dez</a:t>
          </a:r>
          <a:endParaRPr lang="pt-BR" sz="3100" kern="1200" dirty="0"/>
        </a:p>
      </dsp:txBody>
      <dsp:txXfrm>
        <a:off x="2494485" y="5556984"/>
        <a:ext cx="1210341" cy="806894"/>
      </dsp:txXfrm>
    </dsp:sp>
    <dsp:sp modelId="{8B1EAC78-AFEF-4549-BB8D-ECDA88002BDE}">
      <dsp:nvSpPr>
        <dsp:cNvPr id="0" name=""/>
        <dsp:cNvSpPr/>
      </dsp:nvSpPr>
      <dsp:spPr>
        <a:xfrm>
          <a:off x="3846034" y="5470161"/>
          <a:ext cx="2451350" cy="980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Plano Plurianual e Lei Orçamentária Anual</a:t>
          </a:r>
          <a:endParaRPr lang="pt-BR" sz="1900" kern="1200" dirty="0"/>
        </a:p>
      </dsp:txBody>
      <dsp:txXfrm>
        <a:off x="3846034" y="5470161"/>
        <a:ext cx="2451350" cy="980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2B7D0-87C7-4085-A951-34AFD6C296FC}">
      <dsp:nvSpPr>
        <dsp:cNvPr id="0" name=""/>
        <dsp:cNvSpPr/>
      </dsp:nvSpPr>
      <dsp:spPr>
        <a:xfrm>
          <a:off x="3471872" y="3650483"/>
          <a:ext cx="4243399" cy="4243399"/>
        </a:xfrm>
        <a:prstGeom prst="gear9">
          <a:avLst/>
        </a:prstGeom>
        <a:solidFill>
          <a:srgbClr val="0033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Programas de Governo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OBJETIVOS &amp; METAS</a:t>
          </a:r>
          <a:endParaRPr lang="pt-BR" sz="2400" kern="1200" dirty="0"/>
        </a:p>
      </dsp:txBody>
      <dsp:txXfrm>
        <a:off x="4324984" y="4644479"/>
        <a:ext cx="2537175" cy="2181195"/>
      </dsp:txXfrm>
    </dsp:sp>
    <dsp:sp modelId="{CA9099FB-21BB-473D-BA76-7618AB349C01}">
      <dsp:nvSpPr>
        <dsp:cNvPr id="0" name=""/>
        <dsp:cNvSpPr/>
      </dsp:nvSpPr>
      <dsp:spPr>
        <a:xfrm>
          <a:off x="1002985" y="2647498"/>
          <a:ext cx="3086108" cy="3086108"/>
        </a:xfrm>
        <a:prstGeom prst="gear6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Indicadores</a:t>
          </a:r>
          <a:endParaRPr lang="pt-BR" sz="2400" kern="1200" dirty="0"/>
        </a:p>
      </dsp:txBody>
      <dsp:txXfrm>
        <a:off x="1779922" y="3429131"/>
        <a:ext cx="1532234" cy="1522842"/>
      </dsp:txXfrm>
    </dsp:sp>
    <dsp:sp modelId="{92733565-1568-4441-8161-65DDAC52B3AC}">
      <dsp:nvSpPr>
        <dsp:cNvPr id="0" name=""/>
        <dsp:cNvSpPr/>
      </dsp:nvSpPr>
      <dsp:spPr>
        <a:xfrm rot="20700000">
          <a:off x="2731521" y="518397"/>
          <a:ext cx="3023756" cy="3023756"/>
        </a:xfrm>
        <a:prstGeom prst="gear6">
          <a:avLst/>
        </a:prstGeom>
        <a:solidFill>
          <a:srgbClr val="A500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Orientações Estratégicas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DIRETRIZES (PDI)</a:t>
          </a:r>
          <a:endParaRPr lang="pt-BR" sz="2400" kern="1200" dirty="0"/>
        </a:p>
      </dsp:txBody>
      <dsp:txXfrm rot="-20700000">
        <a:off x="3394719" y="1181596"/>
        <a:ext cx="1697359" cy="1697359"/>
      </dsp:txXfrm>
    </dsp:sp>
    <dsp:sp modelId="{603411A9-314D-46D6-A6A3-A77C2786E62A}">
      <dsp:nvSpPr>
        <dsp:cNvPr id="0" name=""/>
        <dsp:cNvSpPr/>
      </dsp:nvSpPr>
      <dsp:spPr>
        <a:xfrm>
          <a:off x="3185752" y="2987057"/>
          <a:ext cx="5431551" cy="5431551"/>
        </a:xfrm>
        <a:prstGeom prst="circularArrow">
          <a:avLst>
            <a:gd name="adj1" fmla="val 4687"/>
            <a:gd name="adj2" fmla="val 299029"/>
            <a:gd name="adj3" fmla="val 2564269"/>
            <a:gd name="adj4" fmla="val 15761290"/>
            <a:gd name="adj5" fmla="val 5469"/>
          </a:avLst>
        </a:prstGeom>
        <a:solidFill>
          <a:srgbClr val="003366">
            <a:alpha val="75000"/>
          </a:srgb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BC15B-EF21-460B-8A7B-D6237BB7AF26}">
      <dsp:nvSpPr>
        <dsp:cNvPr id="0" name=""/>
        <dsp:cNvSpPr/>
      </dsp:nvSpPr>
      <dsp:spPr>
        <a:xfrm>
          <a:off x="456441" y="1949548"/>
          <a:ext cx="3946361" cy="39463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6600">
            <a:alpha val="75000"/>
          </a:srgb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A4235-7A54-4B71-B10A-A8738A2217C8}">
      <dsp:nvSpPr>
        <dsp:cNvPr id="0" name=""/>
        <dsp:cNvSpPr/>
      </dsp:nvSpPr>
      <dsp:spPr>
        <a:xfrm>
          <a:off x="2032095" y="-159028"/>
          <a:ext cx="4254972" cy="425497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A50021">
            <a:alpha val="75000"/>
          </a:srgb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defTabSz="955819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>
            <a:lvl1pPr algn="r" defTabSz="955819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9013" y="766763"/>
            <a:ext cx="512127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defTabSz="955819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5" tIns="47778" rIns="95555" bIns="47778" numCol="1" anchor="b" anchorCtr="0" compatLnSpc="1">
            <a:prstTxWarp prst="textNoShape">
              <a:avLst/>
            </a:prstTxWarp>
          </a:bodyPr>
          <a:lstStyle>
            <a:lvl1pPr algn="r" defTabSz="955819">
              <a:defRPr sz="1200"/>
            </a:lvl1pPr>
          </a:lstStyle>
          <a:p>
            <a:pPr>
              <a:defRPr/>
            </a:pPr>
            <a:fld id="{98F49FB2-08FA-43A1-A7BB-01C881FB3B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788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F9EE432-D2D9-44AC-95D5-6C32199E3C03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4018007" y="10554445"/>
            <a:ext cx="3076363" cy="550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SzPct val="100000"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</a:pPr>
            <a:fld id="{DDF91EA2-C591-4BC4-8C43-52673C4100FA}" type="slidenum">
              <a:rPr lang="pt-BR" altLang="pt-BR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SzPct val="100000"/>
                <a:tabLst>
                  <a:tab pos="0" algn="l"/>
                  <a:tab pos="484922" algn="l"/>
                  <a:tab pos="971563" algn="l"/>
                  <a:tab pos="1458204" algn="l"/>
                  <a:tab pos="1944846" algn="l"/>
                  <a:tab pos="2431486" algn="l"/>
                  <a:tab pos="2918128" algn="l"/>
                  <a:tab pos="3404768" algn="l"/>
                  <a:tab pos="3891410" algn="l"/>
                  <a:tab pos="4378051" algn="l"/>
                  <a:tab pos="4864692" algn="l"/>
                  <a:tab pos="5351333" algn="l"/>
                  <a:tab pos="5837975" algn="l"/>
                  <a:tab pos="6324615" algn="l"/>
                  <a:tab pos="6811257" algn="l"/>
                  <a:tab pos="7297898" algn="l"/>
                  <a:tab pos="7784539" algn="l"/>
                  <a:tab pos="8271180" algn="l"/>
                  <a:tab pos="8757821" algn="l"/>
                  <a:tab pos="9244462" algn="l"/>
                  <a:tab pos="9731104" algn="l"/>
                </a:tabLst>
              </a:pPr>
              <a:t>1</a:t>
            </a:fld>
            <a:endParaRPr lang="pt-BR" altLang="pt-BR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3113" y="844550"/>
            <a:ext cx="5551487" cy="41656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5277223"/>
            <a:ext cx="5679440" cy="5000035"/>
          </a:xfrm>
          <a:noFill/>
        </p:spPr>
        <p:txBody>
          <a:bodyPr wrap="none" lIns="91084" tIns="45542" rIns="91084" bIns="45542" anchor="ctr"/>
          <a:lstStyle/>
          <a:p>
            <a:endParaRPr lang="pt-BR" altLang="pt-BR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8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3750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F49FB2-08FA-43A1-A7BB-01C881FB3B95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F49FB2-08FA-43A1-A7BB-01C881FB3B9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F49FB2-08FA-43A1-A7BB-01C881FB3B95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F49FB2-08FA-43A1-A7BB-01C881FB3B9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F49FB2-08FA-43A1-A7BB-01C881FB3B9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F49FB2-08FA-43A1-A7BB-01C881FB3B95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1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l="10328" t="24345" r="10125" b="18290"/>
          <a:stretch>
            <a:fillRect/>
          </a:stretch>
        </p:blipFill>
        <p:spPr bwMode="auto">
          <a:xfrm rot="180000">
            <a:off x="1520958" y="2495288"/>
            <a:ext cx="1440000" cy="10643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19414" t="24791" r="19414" b="18842"/>
          <a:stretch>
            <a:fillRect/>
          </a:stretch>
        </p:blipFill>
        <p:spPr bwMode="auto">
          <a:xfrm rot="300000">
            <a:off x="35496" y="3417714"/>
            <a:ext cx="1440000" cy="1067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 l="19100" t="24596" r="19571" b="18647"/>
          <a:stretch>
            <a:fillRect/>
          </a:stretch>
        </p:blipFill>
        <p:spPr bwMode="auto">
          <a:xfrm rot="-180000">
            <a:off x="1479778" y="3589812"/>
            <a:ext cx="1440000" cy="1071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5" cstate="print"/>
          <a:srcRect l="19414" t="24791" r="19414" b="18452"/>
          <a:stretch>
            <a:fillRect/>
          </a:stretch>
        </p:blipFill>
        <p:spPr bwMode="auto">
          <a:xfrm rot="180000">
            <a:off x="37665" y="4546066"/>
            <a:ext cx="1440000" cy="1074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6" cstate="print"/>
          <a:srcRect l="19414" t="24791" r="19571" b="18647"/>
          <a:stretch>
            <a:fillRect/>
          </a:stretch>
        </p:blipFill>
        <p:spPr bwMode="auto">
          <a:xfrm rot="-300000">
            <a:off x="1479784" y="4693665"/>
            <a:ext cx="1440000" cy="1073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Imagem 34" descr="bumba_boi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 rot="300000">
            <a:off x="5460" y="5722049"/>
            <a:ext cx="1440000" cy="102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Imagem 35" descr="porto_do_itaqui.jpg"/>
          <p:cNvPicPr>
            <a:picLocks noChangeAspect="1"/>
          </p:cNvPicPr>
          <p:nvPr userDrawn="1"/>
        </p:nvPicPr>
        <p:blipFill>
          <a:blip r:embed="rId8" cstate="print"/>
          <a:srcRect r="18912"/>
          <a:stretch>
            <a:fillRect/>
          </a:stretch>
        </p:blipFill>
        <p:spPr>
          <a:xfrm rot="-180000">
            <a:off x="1593872" y="5804750"/>
            <a:ext cx="1440000" cy="1029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713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214688" y="2513013"/>
            <a:ext cx="5459412" cy="1470025"/>
          </a:xfrm>
        </p:spPr>
        <p:txBody>
          <a:bodyPr/>
          <a:lstStyle>
            <a:lvl1pPr algn="l">
              <a:lnSpc>
                <a:spcPct val="110000"/>
              </a:lnSpc>
              <a:spcBef>
                <a:spcPct val="50000"/>
              </a:spcBef>
              <a:defRPr sz="3200">
                <a:solidFill>
                  <a:srgbClr val="A50021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29714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214688" y="4076700"/>
            <a:ext cx="5461000" cy="117633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3366"/>
                </a:solidFill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179512" y="287504"/>
            <a:ext cx="2519517" cy="14141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9" cstate="print"/>
          <a:srcRect l="10531" t="24345" r="10328" b="18290"/>
          <a:stretch>
            <a:fillRect/>
          </a:stretch>
        </p:blipFill>
        <p:spPr bwMode="auto">
          <a:xfrm rot="-300000">
            <a:off x="39690" y="2337589"/>
            <a:ext cx="1440000" cy="1069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8" t="11776" r="69954" b="72807"/>
          <a:stretch/>
        </p:blipFill>
        <p:spPr bwMode="auto">
          <a:xfrm>
            <a:off x="206411" y="287504"/>
            <a:ext cx="2492618" cy="141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t="17391" r="61296" b="66395"/>
          <a:stretch/>
        </p:blipFill>
        <p:spPr bwMode="auto">
          <a:xfrm>
            <a:off x="3895080" y="515507"/>
            <a:ext cx="3467914" cy="118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714348" y="4929188"/>
            <a:ext cx="7786715" cy="571514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rgbClr val="C00000"/>
                </a:solidFill>
              </a:defRPr>
            </a:lvl1pPr>
            <a:lvl2pPr marL="0" indent="0" algn="r">
              <a:buFontTx/>
              <a:buNone/>
              <a:defRPr sz="2000">
                <a:solidFill>
                  <a:srgbClr val="003366"/>
                </a:solidFill>
              </a:defRPr>
            </a:lvl2pPr>
          </a:lstStyle>
          <a:p>
            <a:pPr lvl="0"/>
            <a:r>
              <a:rPr lang="pt-BR" dirty="0" smtClean="0"/>
              <a:t>Nome</a:t>
            </a:r>
            <a:endParaRPr lang="pt-BR" dirty="0"/>
          </a:p>
        </p:txBody>
      </p:sp>
      <p:sp>
        <p:nvSpPr>
          <p:cNvPr id="13" name="Espaço Reservado para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714348" y="5486403"/>
            <a:ext cx="7786715" cy="490552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rgbClr val="C00000"/>
                </a:solidFill>
              </a:defRPr>
            </a:lvl1pPr>
            <a:lvl2pPr marL="0" indent="0" algn="r">
              <a:buFontTx/>
              <a:buNone/>
              <a:defRPr sz="2000">
                <a:solidFill>
                  <a:srgbClr val="003366"/>
                </a:solidFill>
              </a:defRPr>
            </a:lvl2pPr>
          </a:lstStyle>
          <a:p>
            <a:pPr lvl="1"/>
            <a:r>
              <a:rPr lang="pt-BR" dirty="0" smtClean="0"/>
              <a:t>Contato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4975" y="26988"/>
            <a:ext cx="2108200" cy="657066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F38DA-1B02-4FE7-B4F5-6122D84986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Retângulo 4"/>
          <p:cNvSpPr/>
          <p:nvPr userDrawn="1"/>
        </p:nvSpPr>
        <p:spPr>
          <a:xfrm>
            <a:off x="0" y="0"/>
            <a:ext cx="2987824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988"/>
            <a:ext cx="6175375" cy="657066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solidFill>
                  <a:srgbClr val="5F5F5F"/>
                </a:solidFill>
                <a:latin typeface="+mn-lt"/>
              </a:defRPr>
            </a:lvl4pPr>
            <a:lvl5pPr>
              <a:defRPr>
                <a:solidFill>
                  <a:srgbClr val="5F5F5F"/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17D0D-30CE-41DB-9559-A4051E64EE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71013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A5002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164279"/>
            <a:ext cx="7772400" cy="54585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3366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068ED-0591-464E-BE1A-F72BCB0DB0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21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 l="10531" t="24345" r="10328" b="18290"/>
          <a:stretch>
            <a:fillRect/>
          </a:stretch>
        </p:blipFill>
        <p:spPr bwMode="auto">
          <a:xfrm>
            <a:off x="251720" y="1268850"/>
            <a:ext cx="1800000" cy="1337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Imagem 21" descr="pin vermelho 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66965" y="1196842"/>
            <a:ext cx="369511" cy="282060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 l="10328" t="24345" r="10125" b="18290"/>
          <a:stretch>
            <a:fillRect/>
          </a:stretch>
        </p:blipFill>
        <p:spPr bwMode="auto">
          <a:xfrm>
            <a:off x="7092280" y="1275692"/>
            <a:ext cx="1800000" cy="1330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Imagem 23" descr="pin vermelho 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7525" y="1196842"/>
            <a:ext cx="369511" cy="282060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 l="19414" t="24791" r="19414" b="18842"/>
          <a:stretch>
            <a:fillRect/>
          </a:stretch>
        </p:blipFill>
        <p:spPr bwMode="auto">
          <a:xfrm>
            <a:off x="2531907" y="1272280"/>
            <a:ext cx="1800000" cy="1333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 l="19100" t="24596" r="19571" b="18647"/>
          <a:stretch>
            <a:fillRect/>
          </a:stretch>
        </p:blipFill>
        <p:spPr bwMode="auto">
          <a:xfrm>
            <a:off x="7092280" y="2724119"/>
            <a:ext cx="1800000" cy="1339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9"/>
          <p:cNvPicPr>
            <a:picLocks noChangeAspect="1" noChangeArrowheads="1"/>
          </p:cNvPicPr>
          <p:nvPr userDrawn="1"/>
        </p:nvPicPr>
        <p:blipFill>
          <a:blip r:embed="rId7" cstate="print"/>
          <a:srcRect l="19414" t="24791" r="19414" b="18452"/>
          <a:stretch>
            <a:fillRect/>
          </a:stretch>
        </p:blipFill>
        <p:spPr bwMode="auto">
          <a:xfrm>
            <a:off x="4812094" y="1263048"/>
            <a:ext cx="1800000" cy="1343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10"/>
          <p:cNvPicPr>
            <a:picLocks noChangeAspect="1" noChangeArrowheads="1"/>
          </p:cNvPicPr>
          <p:nvPr userDrawn="1"/>
        </p:nvPicPr>
        <p:blipFill>
          <a:blip r:embed="rId8" cstate="print"/>
          <a:srcRect l="19414" t="24791" r="19571" b="18647"/>
          <a:stretch>
            <a:fillRect/>
          </a:stretch>
        </p:blipFill>
        <p:spPr bwMode="auto">
          <a:xfrm>
            <a:off x="4812094" y="2718825"/>
            <a:ext cx="1800000" cy="1341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Imagem 28" descr="bumba_boi1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51720" y="2763401"/>
            <a:ext cx="1800000" cy="128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Imagem 29" descr="porto_do_itaqui.jpg"/>
          <p:cNvPicPr>
            <a:picLocks noChangeAspect="1"/>
          </p:cNvPicPr>
          <p:nvPr userDrawn="1"/>
        </p:nvPicPr>
        <p:blipFill>
          <a:blip r:embed="rId10" cstate="print"/>
          <a:srcRect r="18912"/>
          <a:stretch>
            <a:fillRect/>
          </a:stretch>
        </p:blipFill>
        <p:spPr>
          <a:xfrm>
            <a:off x="2531907" y="2724119"/>
            <a:ext cx="1800000" cy="1287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Imagem 30" descr="pin vermelho 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47152" y="1196842"/>
            <a:ext cx="369511" cy="282060"/>
          </a:xfrm>
          <a:prstGeom prst="rect">
            <a:avLst/>
          </a:prstGeom>
        </p:spPr>
      </p:pic>
      <p:pic>
        <p:nvPicPr>
          <p:cNvPr id="32" name="Imagem 31" descr="pin vermelho 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7339" y="1196842"/>
            <a:ext cx="369511" cy="282060"/>
          </a:xfrm>
          <a:prstGeom prst="rect">
            <a:avLst/>
          </a:prstGeom>
        </p:spPr>
      </p:pic>
      <p:pic>
        <p:nvPicPr>
          <p:cNvPr id="33" name="Imagem 32" descr="pin vermelho 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66965" y="2627931"/>
            <a:ext cx="369511" cy="282060"/>
          </a:xfrm>
          <a:prstGeom prst="rect">
            <a:avLst/>
          </a:prstGeom>
        </p:spPr>
      </p:pic>
      <p:pic>
        <p:nvPicPr>
          <p:cNvPr id="34" name="Imagem 33" descr="pin vermelho 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07525" y="2627931"/>
            <a:ext cx="369511" cy="282060"/>
          </a:xfrm>
          <a:prstGeom prst="rect">
            <a:avLst/>
          </a:prstGeom>
        </p:spPr>
      </p:pic>
      <p:pic>
        <p:nvPicPr>
          <p:cNvPr id="35" name="Imagem 34" descr="pin vermelho 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27339" y="2627931"/>
            <a:ext cx="369511" cy="282060"/>
          </a:xfrm>
          <a:prstGeom prst="rect">
            <a:avLst/>
          </a:prstGeom>
        </p:spPr>
      </p:pic>
      <p:pic>
        <p:nvPicPr>
          <p:cNvPr id="36" name="Imagem 35" descr="pin vermelho 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47152" y="2627931"/>
            <a:ext cx="369511" cy="28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76350"/>
            <a:ext cx="4141788" cy="532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1388" y="1276350"/>
            <a:ext cx="4141787" cy="532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E2532-ED75-45CD-838C-C4240AED31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10501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105013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3F94A-C0D9-473A-BF51-98A6D64641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987675" y="26988"/>
            <a:ext cx="5905500" cy="10255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3EBEE-57F8-43B0-AF2A-547D1D25E8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7C486-0005-4421-9DB2-48252A5C89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927" y="123739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42927" y="2399443"/>
            <a:ext cx="3008313" cy="37220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5CA61-22E5-4E3F-B664-9C4647D3C7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529776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110993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86449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54DC-928E-46BB-B2E6-F50D3A4756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Rectangle 21"/>
          <p:cNvSpPr>
            <a:spLocks noChangeArrowheads="1"/>
          </p:cNvSpPr>
          <p:nvPr userDrawn="1"/>
        </p:nvSpPr>
        <p:spPr bwMode="auto">
          <a:xfrm>
            <a:off x="301413" y="0"/>
            <a:ext cx="2312988" cy="747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36" y="26988"/>
            <a:ext cx="6321439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6350"/>
            <a:ext cx="8435975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24625"/>
            <a:ext cx="539750" cy="333375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75B7D2C-8339-497A-BD31-FFEFA7480BF0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5002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15C0C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15C0C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15C0C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215C0C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rgbClr val="215C0C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rgbClr val="215C0C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rgbClr val="215C0C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rgbClr val="215C0C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A50021"/>
        </a:buClr>
        <a:buFont typeface="Wingdings" pitchFamily="2" charset="2"/>
        <a:buChar char="§"/>
        <a:defRPr sz="26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rgbClr val="00336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2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3454616" y="2258175"/>
            <a:ext cx="4717784" cy="117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471" rIns="0" bIns="0" anchor="ctr"/>
          <a:lstStyle/>
          <a:p>
            <a:pPr>
              <a:lnSpc>
                <a:spcPct val="93000"/>
              </a:lnSpc>
              <a:buSzPct val="100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altLang="pt-BR" sz="2903" b="1" dirty="0">
                <a:solidFill>
                  <a:srgbClr val="000000"/>
                </a:solidFill>
              </a:rPr>
              <a:t>ORIENTAÇÕES PARA ELABORAÇÃO PDI:</a:t>
            </a:r>
          </a:p>
          <a:p>
            <a:pPr>
              <a:lnSpc>
                <a:spcPct val="93000"/>
              </a:lnSpc>
              <a:buSzPct val="100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altLang="pt-BR" sz="2903" dirty="0">
                <a:solidFill>
                  <a:srgbClr val="000000"/>
                </a:solidFill>
              </a:rPr>
              <a:t>		</a:t>
            </a:r>
            <a:endParaRPr lang="pt-BR" altLang="pt-BR" sz="2903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950561" y="6205321"/>
            <a:ext cx="3254400" cy="31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8" tIns="55187" rIns="81638" bIns="40819"/>
          <a:lstStyle/>
          <a:p>
            <a:pPr algn="ctr">
              <a:lnSpc>
                <a:spcPct val="93000"/>
              </a:lnSpc>
              <a:buSzPct val="100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pt-BR" altLang="pt-BR" sz="1633" dirty="0" smtClean="0">
                <a:solidFill>
                  <a:srgbClr val="000000"/>
                </a:solidFill>
              </a:rPr>
              <a:t>Agosto</a:t>
            </a:r>
            <a:r>
              <a:rPr lang="pt-BR" altLang="pt-BR" sz="1633" dirty="0" smtClean="0">
                <a:solidFill>
                  <a:srgbClr val="000000"/>
                </a:solidFill>
              </a:rPr>
              <a:t> </a:t>
            </a:r>
            <a:r>
              <a:rPr lang="pt-BR" altLang="pt-BR" sz="1633" dirty="0">
                <a:solidFill>
                  <a:srgbClr val="000000"/>
                </a:solidFill>
              </a:rPr>
              <a:t>de 2015</a:t>
            </a:r>
          </a:p>
        </p:txBody>
      </p:sp>
      <p:pic>
        <p:nvPicPr>
          <p:cNvPr id="6" name="Picture 2" descr="banner_topo_si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61"/>
            <a:ext cx="9144000" cy="219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3563888" y="3438500"/>
            <a:ext cx="5688632" cy="1790700"/>
          </a:xfrm>
        </p:spPr>
        <p:txBody>
          <a:bodyPr>
            <a:normAutofit fontScale="90000"/>
          </a:bodyPr>
          <a:lstStyle/>
          <a:p>
            <a:r>
              <a:rPr lang="pt-BR" sz="5400" dirty="0"/>
              <a:t>COMISSÃO </a:t>
            </a:r>
            <a:r>
              <a:rPr lang="pt-BR" sz="5400" dirty="0" smtClean="0"/>
              <a:t>TEMÁTICA VII</a:t>
            </a:r>
            <a:br>
              <a:rPr lang="pt-BR" sz="5400" dirty="0" smtClean="0"/>
            </a:br>
            <a:endParaRPr lang="pt-BR" sz="5400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059832" y="4851474"/>
            <a:ext cx="6858000" cy="1241822"/>
          </a:xfrm>
        </p:spPr>
        <p:txBody>
          <a:bodyPr/>
          <a:lstStyle/>
          <a:p>
            <a:r>
              <a:rPr lang="pt-BR" dirty="0"/>
              <a:t>Capacidade e sustentabilidade financeira</a:t>
            </a:r>
          </a:p>
        </p:txBody>
      </p:sp>
    </p:spTree>
    <p:extLst>
      <p:ext uri="{BB962C8B-B14F-4D97-AF65-F5344CB8AC3E}">
        <p14:creationId xmlns:p14="http://schemas.microsoft.com/office/powerpoint/2010/main" val="73584962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2982241" y="816841"/>
            <a:ext cx="616176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4"/>
          <p:cNvSpPr>
            <a:spLocks noChangeArrowheads="1"/>
          </p:cNvSpPr>
          <p:nvPr/>
        </p:nvSpPr>
        <p:spPr bwMode="auto">
          <a:xfrm>
            <a:off x="3958291" y="349307"/>
            <a:ext cx="5117940" cy="39389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buSzPct val="100000"/>
              <a:buFontTx/>
              <a:buNone/>
              <a:defRPr/>
            </a:pPr>
            <a:r>
              <a:rPr lang="pt-BR" altLang="pt-BR" sz="2177" b="1" cap="all" dirty="0" smtClean="0">
                <a:cs typeface="Arial Unicode MS" panose="020B0604020202020204" pitchFamily="34" charset="-128"/>
              </a:rPr>
              <a:t>O que fazem as comissões temáticas?</a:t>
            </a:r>
            <a:endParaRPr lang="pt-BR" altLang="pt-BR" sz="2177" b="1" cap="all" dirty="0">
              <a:cs typeface="Arial Unicode MS" panose="020B0604020202020204" pitchFamily="34" charset="-128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80010" y="1423497"/>
            <a:ext cx="84547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606569"/>
                </a:solidFill>
                <a:latin typeface="inherit"/>
              </a:rPr>
              <a:t>Coordenam e orientam os trabalhos de construção e discussão do seu eixo temático do </a:t>
            </a:r>
            <a:r>
              <a:rPr lang="pt-BR" dirty="0" smtClean="0">
                <a:solidFill>
                  <a:srgbClr val="606569"/>
                </a:solidFill>
                <a:latin typeface="inherit"/>
              </a:rPr>
              <a:t>PDI;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606569"/>
                </a:solidFill>
                <a:latin typeface="inherit"/>
              </a:rPr>
              <a:t>Elaboram </a:t>
            </a:r>
            <a:r>
              <a:rPr lang="pt-BR" dirty="0">
                <a:solidFill>
                  <a:srgbClr val="606569"/>
                </a:solidFill>
                <a:latin typeface="inherit"/>
              </a:rPr>
              <a:t>e divulga amplamente o cronograma geral das atividades do processo de discussão e construção do seu eixo temático junto a toda a Comunidade Acadêmica, convocando-a para a contribuições;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606569"/>
                </a:solidFill>
                <a:latin typeface="inherit"/>
              </a:rPr>
              <a:t>Criam estratégias, métodos e instrumentos que garantam uma maior participação da comunidade em todas as instâncias do processo de discussão, construção e aprovação do seu respectivo eixo temático;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606569"/>
                </a:solidFill>
                <a:latin typeface="inherit"/>
              </a:rPr>
              <a:t>Solicitam e recebem propostas e sugestões das </a:t>
            </a:r>
            <a:r>
              <a:rPr lang="pt-BR" dirty="0" smtClean="0">
                <a:solidFill>
                  <a:srgbClr val="606569"/>
                </a:solidFill>
                <a:latin typeface="inherit"/>
              </a:rPr>
              <a:t>Comissões Regionais, </a:t>
            </a:r>
            <a:r>
              <a:rPr lang="pt-BR" dirty="0" err="1" smtClean="0">
                <a:solidFill>
                  <a:srgbClr val="606569"/>
                </a:solidFill>
                <a:latin typeface="inherit"/>
              </a:rPr>
              <a:t>Pró-Reitorias</a:t>
            </a:r>
            <a:r>
              <a:rPr lang="pt-BR" dirty="0" smtClean="0">
                <a:solidFill>
                  <a:srgbClr val="606569"/>
                </a:solidFill>
                <a:latin typeface="inherit"/>
              </a:rPr>
              <a:t> </a:t>
            </a:r>
            <a:r>
              <a:rPr lang="pt-BR" dirty="0">
                <a:solidFill>
                  <a:srgbClr val="606569"/>
                </a:solidFill>
                <a:latin typeface="inherit"/>
              </a:rPr>
              <a:t>e dos Centros de Ciências e </a:t>
            </a:r>
            <a:r>
              <a:rPr lang="pt-BR" dirty="0" smtClean="0">
                <a:solidFill>
                  <a:srgbClr val="606569"/>
                </a:solidFill>
                <a:latin typeface="inherit"/>
              </a:rPr>
              <a:t>Estudos;</a:t>
            </a:r>
            <a:endParaRPr lang="pt-BR" dirty="0">
              <a:solidFill>
                <a:srgbClr val="606569"/>
              </a:solidFill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606569"/>
                </a:solidFill>
                <a:latin typeface="inherit"/>
              </a:rPr>
              <a:t>Realizam análises e consolidam propostas apresentadas pela Comunidade </a:t>
            </a:r>
            <a:r>
              <a:rPr lang="pt-BR" dirty="0" smtClean="0">
                <a:solidFill>
                  <a:srgbClr val="606569"/>
                </a:solidFill>
                <a:latin typeface="inherit"/>
              </a:rPr>
              <a:t>Acadêmica;</a:t>
            </a:r>
            <a:endParaRPr lang="pt-BR" dirty="0">
              <a:solidFill>
                <a:srgbClr val="606569"/>
              </a:solidFill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606569"/>
                </a:solidFill>
                <a:latin typeface="inherit"/>
              </a:rPr>
              <a:t>Elaboram o documento 1ª (primeira) versão do seu Eixo Temático e </a:t>
            </a:r>
            <a:r>
              <a:rPr lang="pt-BR" dirty="0" smtClean="0">
                <a:solidFill>
                  <a:srgbClr val="606569"/>
                </a:solidFill>
                <a:latin typeface="inherit"/>
              </a:rPr>
              <a:t>enviam </a:t>
            </a:r>
            <a:r>
              <a:rPr lang="pt-BR" dirty="0">
                <a:solidFill>
                  <a:srgbClr val="606569"/>
                </a:solidFill>
                <a:latin typeface="inherit"/>
              </a:rPr>
              <a:t>para a Comissão </a:t>
            </a:r>
            <a:r>
              <a:rPr lang="pt-BR" dirty="0" smtClean="0">
                <a:solidFill>
                  <a:srgbClr val="606569"/>
                </a:solidFill>
                <a:latin typeface="inherit"/>
              </a:rPr>
              <a:t>Executiva conforme cronograma;</a:t>
            </a:r>
            <a:endParaRPr lang="pt-BR" dirty="0">
              <a:solidFill>
                <a:srgbClr val="606569"/>
              </a:solidFill>
              <a:latin typeface="inherit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606569"/>
                </a:solidFill>
                <a:latin typeface="inherit"/>
              </a:rPr>
              <a:t>Recebem</a:t>
            </a:r>
            <a:r>
              <a:rPr lang="pt-BR" dirty="0">
                <a:solidFill>
                  <a:srgbClr val="606569"/>
                </a:solidFill>
                <a:latin typeface="inherit"/>
              </a:rPr>
              <a:t> as avaliações do documento 1ª (primeira) versão do seu Eixo Temático e procedem aos ajustes necessários;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606569"/>
                </a:solidFill>
                <a:latin typeface="inherit"/>
              </a:rPr>
              <a:t>Elaboram a versão Final do seu Eixo Temático e submetem à Comissão Executiva.</a:t>
            </a:r>
            <a:endParaRPr lang="pt-BR" b="0" i="0" dirty="0">
              <a:solidFill>
                <a:srgbClr val="606569"/>
              </a:solidFill>
              <a:effectLst/>
              <a:latin typeface="inherit"/>
            </a:endParaRPr>
          </a:p>
        </p:txBody>
      </p:sp>
      <p:pic>
        <p:nvPicPr>
          <p:cNvPr id="6" name="Picture 2" descr="http://www.uema.br/wp-content/uploads/2015/05/banner-p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8" y="200435"/>
            <a:ext cx="2134618" cy="10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2982241" y="816841"/>
            <a:ext cx="616176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4"/>
          <p:cNvSpPr>
            <a:spLocks noChangeArrowheads="1"/>
          </p:cNvSpPr>
          <p:nvPr/>
        </p:nvSpPr>
        <p:spPr bwMode="auto">
          <a:xfrm>
            <a:off x="3949801" y="376201"/>
            <a:ext cx="5081136" cy="39389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buSzPct val="100000"/>
              <a:buFontTx/>
              <a:buNone/>
              <a:defRPr/>
            </a:pPr>
            <a:r>
              <a:rPr lang="pt-BR" altLang="pt-BR" sz="2177" b="1" cap="all" dirty="0" smtClean="0">
                <a:cs typeface="Arial Unicode MS" panose="020B0604020202020204" pitchFamily="34" charset="-128"/>
              </a:rPr>
              <a:t>O que fazem as comissões REGIONAIS?</a:t>
            </a:r>
            <a:endParaRPr lang="pt-BR" altLang="pt-BR" sz="2177" b="1" cap="all" dirty="0">
              <a:cs typeface="Arial Unicode MS" panose="020B0604020202020204" pitchFamily="34" charset="-128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78224" y="2055508"/>
            <a:ext cx="7893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606569"/>
                </a:solidFill>
                <a:latin typeface="inherit"/>
              </a:rPr>
              <a:t>Sensibilizar e mobilizar </a:t>
            </a:r>
            <a:r>
              <a:rPr lang="pt-BR" dirty="0" smtClean="0">
                <a:solidFill>
                  <a:srgbClr val="606569"/>
                </a:solidFill>
                <a:latin typeface="inherit"/>
              </a:rPr>
              <a:t>a </a:t>
            </a:r>
            <a:r>
              <a:rPr lang="pt-BR" dirty="0">
                <a:solidFill>
                  <a:srgbClr val="606569"/>
                </a:solidFill>
                <a:latin typeface="inherit"/>
              </a:rPr>
              <a:t>comunidade </a:t>
            </a:r>
            <a:r>
              <a:rPr lang="pt-BR" dirty="0" smtClean="0">
                <a:solidFill>
                  <a:srgbClr val="606569"/>
                </a:solidFill>
                <a:latin typeface="inherit"/>
              </a:rPr>
              <a:t>acadêmica;</a:t>
            </a:r>
            <a:endParaRPr lang="pt-BR" dirty="0">
              <a:solidFill>
                <a:srgbClr val="606569"/>
              </a:solidFill>
              <a:latin typeface="inherit"/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606569"/>
                </a:solidFill>
                <a:latin typeface="inherit"/>
              </a:rPr>
              <a:t>Apoiar às comissões temáticas nas discussões e sistematização de propostas;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606569"/>
                </a:solidFill>
                <a:latin typeface="inherit"/>
              </a:rPr>
              <a:t>Apoiar às comissões </a:t>
            </a:r>
            <a:r>
              <a:rPr lang="pt-BR" dirty="0" smtClean="0">
                <a:solidFill>
                  <a:srgbClr val="606569"/>
                </a:solidFill>
                <a:latin typeface="inherit"/>
              </a:rPr>
              <a:t>temáticas </a:t>
            </a:r>
            <a:r>
              <a:rPr lang="pt-BR" dirty="0">
                <a:solidFill>
                  <a:srgbClr val="606569"/>
                </a:solidFill>
                <a:latin typeface="inherit"/>
              </a:rPr>
              <a:t>no levantamento de dados e informação </a:t>
            </a:r>
            <a:r>
              <a:rPr lang="pt-BR" dirty="0" smtClean="0">
                <a:solidFill>
                  <a:srgbClr val="606569"/>
                </a:solidFill>
                <a:latin typeface="inherit"/>
              </a:rPr>
              <a:t>relativas aos centros contemplados na sua região;</a:t>
            </a: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606569"/>
                </a:solidFill>
                <a:latin typeface="inherit"/>
              </a:rPr>
              <a:t>Consolidar as propostas dos Centros da sua região;</a:t>
            </a:r>
            <a:endParaRPr lang="pt-BR" dirty="0">
              <a:solidFill>
                <a:srgbClr val="606569"/>
              </a:solidFill>
              <a:latin typeface="inherit"/>
            </a:endParaRPr>
          </a:p>
          <a:p>
            <a:pPr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606569"/>
                </a:solidFill>
                <a:latin typeface="inherit"/>
              </a:rPr>
              <a:t>Elaborar </a:t>
            </a:r>
            <a:r>
              <a:rPr lang="pt-BR" dirty="0" smtClean="0">
                <a:solidFill>
                  <a:srgbClr val="606569"/>
                </a:solidFill>
                <a:latin typeface="inherit"/>
              </a:rPr>
              <a:t>propostas dos Centros envolvidos </a:t>
            </a:r>
            <a:r>
              <a:rPr lang="pt-BR" dirty="0">
                <a:solidFill>
                  <a:srgbClr val="606569"/>
                </a:solidFill>
                <a:latin typeface="inherit"/>
              </a:rPr>
              <a:t>quanto à oferta de </a:t>
            </a:r>
            <a:r>
              <a:rPr lang="pt-BR" dirty="0" smtClean="0">
                <a:solidFill>
                  <a:srgbClr val="606569"/>
                </a:solidFill>
                <a:latin typeface="inherit"/>
              </a:rPr>
              <a:t>cursos, vagas</a:t>
            </a:r>
            <a:r>
              <a:rPr lang="pt-BR" dirty="0">
                <a:solidFill>
                  <a:srgbClr val="606569"/>
                </a:solidFill>
                <a:latin typeface="inherit"/>
              </a:rPr>
              <a:t>, planejamento de capacitação, infraestrutura e quadro de </a:t>
            </a:r>
            <a:r>
              <a:rPr lang="pt-BR" dirty="0" smtClean="0">
                <a:solidFill>
                  <a:srgbClr val="606569"/>
                </a:solidFill>
                <a:latin typeface="inherit"/>
              </a:rPr>
              <a:t>pessoal.</a:t>
            </a:r>
          </a:p>
        </p:txBody>
      </p:sp>
      <p:pic>
        <p:nvPicPr>
          <p:cNvPr id="6" name="Picture 2" descr="http://www.uema.br/wp-content/uploads/2015/05/banner-p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9" y="277626"/>
            <a:ext cx="2134618" cy="10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8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2982241" y="816841"/>
            <a:ext cx="616176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4"/>
          <p:cNvSpPr>
            <a:spLocks noChangeArrowheads="1"/>
          </p:cNvSpPr>
          <p:nvPr/>
        </p:nvSpPr>
        <p:spPr bwMode="auto">
          <a:xfrm>
            <a:off x="3949801" y="376201"/>
            <a:ext cx="3556102" cy="4247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pt-BR" sz="2400" dirty="0"/>
              <a:t>Cronograma de atividades</a:t>
            </a:r>
            <a:endParaRPr lang="pt-BR" sz="2400" dirty="0"/>
          </a:p>
        </p:txBody>
      </p:sp>
      <p:pic>
        <p:nvPicPr>
          <p:cNvPr id="6" name="Picture 2" descr="http://www.uema.br/wp-content/uploads/2015/05/banner-p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9" y="277626"/>
            <a:ext cx="2134618" cy="10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341920"/>
              </p:ext>
            </p:extLst>
          </p:nvPr>
        </p:nvGraphicFramePr>
        <p:xfrm>
          <a:off x="323528" y="2492896"/>
          <a:ext cx="8471647" cy="3443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2566"/>
                <a:gridCol w="686085"/>
                <a:gridCol w="730829"/>
                <a:gridCol w="656254"/>
                <a:gridCol w="715913"/>
              </a:tblGrid>
              <a:tr h="406790"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JUL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AGO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OUT</a:t>
                      </a:r>
                      <a:endParaRPr lang="pt-BR" dirty="0"/>
                    </a:p>
                  </a:txBody>
                  <a:tcPr/>
                </a:tc>
              </a:tr>
              <a:tr h="1003043">
                <a:tc>
                  <a:txBody>
                    <a:bodyPr/>
                    <a:lstStyle/>
                    <a:p>
                      <a:r>
                        <a:rPr lang="pt-BR" dirty="0" smtClean="0"/>
                        <a:t>Organização das atividades da Comissão (divisão de tarefas, estratégias de consulta à comunidade, fontes</a:t>
                      </a:r>
                      <a:r>
                        <a:rPr lang="pt-BR" baseline="0" dirty="0" smtClean="0"/>
                        <a:t> de dados</a:t>
                      </a:r>
                      <a:r>
                        <a:rPr lang="pt-BR" dirty="0" smtClean="0"/>
                        <a:t> etc.)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406790">
                <a:tc>
                  <a:txBody>
                    <a:bodyPr/>
                    <a:lstStyle/>
                    <a:p>
                      <a:r>
                        <a:rPr lang="pt-BR" dirty="0" smtClean="0"/>
                        <a:t>Coleta de dados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</a:tr>
              <a:tr h="406790">
                <a:tc>
                  <a:txBody>
                    <a:bodyPr/>
                    <a:lstStyle/>
                    <a:p>
                      <a:r>
                        <a:rPr lang="pt-BR" dirty="0" smtClean="0"/>
                        <a:t>Elaboração</a:t>
                      </a:r>
                      <a:r>
                        <a:rPr lang="pt-BR" baseline="0" dirty="0" smtClean="0"/>
                        <a:t> das projeções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</a:tr>
              <a:tr h="406790">
                <a:tc>
                  <a:txBody>
                    <a:bodyPr/>
                    <a:lstStyle/>
                    <a:p>
                      <a:r>
                        <a:rPr lang="pt-BR" dirty="0" smtClean="0"/>
                        <a:t>Redação da</a:t>
                      </a:r>
                      <a:r>
                        <a:rPr lang="pt-BR" baseline="0" dirty="0" smtClean="0"/>
                        <a:t> primeira versão dos capítulos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</a:tr>
              <a:tr h="406790">
                <a:tc>
                  <a:txBody>
                    <a:bodyPr/>
                    <a:lstStyle/>
                    <a:p>
                      <a:r>
                        <a:rPr lang="pt-BR" dirty="0" smtClean="0"/>
                        <a:t>Consolidação com a comissão executiva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</a:tr>
              <a:tr h="406790">
                <a:tc>
                  <a:txBody>
                    <a:bodyPr/>
                    <a:lstStyle/>
                    <a:p>
                      <a:r>
                        <a:rPr lang="pt-BR" dirty="0" smtClean="0"/>
                        <a:t>Redação da versão final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5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87824" y="2801045"/>
            <a:ext cx="5832648" cy="1708075"/>
          </a:xfrm>
        </p:spPr>
        <p:txBody>
          <a:bodyPr/>
          <a:lstStyle/>
          <a:p>
            <a:pPr algn="ctr" eaLnBrk="1" hangingPunct="1"/>
            <a:r>
              <a:rPr lang="pt-BR" dirty="0" smtClean="0"/>
              <a:t>COMISSÃO TEMÁTICA </a:t>
            </a:r>
            <a:br>
              <a:rPr lang="pt-BR" dirty="0" smtClean="0"/>
            </a:br>
            <a:r>
              <a:rPr lang="pt-BR" dirty="0" smtClean="0"/>
              <a:t>CAPACIDADE E SUSTENTABILIDADE FINANCEIRA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50073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6732588" y="827420"/>
            <a:ext cx="2305050" cy="46466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8F8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 anchorCtr="1"/>
          <a:lstStyle/>
          <a:p>
            <a:pPr>
              <a:defRPr/>
            </a:pPr>
            <a:endParaRPr lang="pt-BR" sz="1800">
              <a:latin typeface="Arial" charset="0"/>
            </a:endParaRPr>
          </a:p>
          <a:p>
            <a:pPr>
              <a:defRPr/>
            </a:pPr>
            <a:endParaRPr lang="pt-BR" sz="1800">
              <a:latin typeface="Arial" charset="0"/>
            </a:endParaRPr>
          </a:p>
          <a:p>
            <a:pPr>
              <a:defRPr/>
            </a:pPr>
            <a:r>
              <a:rPr lang="pt-BR" sz="1800">
                <a:latin typeface="Arial" charset="0"/>
              </a:rPr>
              <a:t>Futuros</a:t>
            </a:r>
          </a:p>
          <a:p>
            <a:pPr>
              <a:defRPr/>
            </a:pPr>
            <a:r>
              <a:rPr lang="pt-BR" sz="1800">
                <a:latin typeface="Arial" charset="0"/>
              </a:rPr>
              <a:t>Possíveis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7483475" y="2110120"/>
            <a:ext cx="1316038" cy="877887"/>
          </a:xfrm>
          <a:prstGeom prst="ellipse">
            <a:avLst/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pt-BR" sz="1800">
                <a:solidFill>
                  <a:schemeClr val="bg1"/>
                </a:solidFill>
                <a:latin typeface="Arial Narrow" pitchFamily="34" charset="0"/>
              </a:rPr>
              <a:t>Futuro</a:t>
            </a:r>
          </a:p>
          <a:p>
            <a:pPr algn="ctr"/>
            <a:r>
              <a:rPr lang="pt-BR" sz="1800">
                <a:solidFill>
                  <a:schemeClr val="bg1"/>
                </a:solidFill>
                <a:latin typeface="Arial Narrow" pitchFamily="34" charset="0"/>
              </a:rPr>
              <a:t>Desejado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45275" y="2988007"/>
            <a:ext cx="431800" cy="28797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308850" y="2756232"/>
            <a:ext cx="431800" cy="31115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42263" y="2564145"/>
            <a:ext cx="431800" cy="33035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596188" y="3851607"/>
            <a:ext cx="1049337" cy="877888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pt-BR" sz="1800">
                <a:latin typeface="Arial Narrow" pitchFamily="34" charset="0"/>
              </a:rPr>
              <a:t>Futuro</a:t>
            </a:r>
          </a:p>
          <a:p>
            <a:pPr algn="ctr"/>
            <a:r>
              <a:rPr lang="pt-BR" sz="1800">
                <a:latin typeface="Arial Narrow" pitchFamily="34" charset="0"/>
              </a:rPr>
              <a:t>Inercial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14388" y="5075570"/>
            <a:ext cx="431800" cy="792162"/>
          </a:xfrm>
          <a:prstGeom prst="rect">
            <a:avLst/>
          </a:prstGeom>
          <a:solidFill>
            <a:srgbClr val="3D8D9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462088" y="5004132"/>
            <a:ext cx="431800" cy="863600"/>
          </a:xfrm>
          <a:prstGeom prst="rect">
            <a:avLst/>
          </a:prstGeom>
          <a:solidFill>
            <a:srgbClr val="3D8D9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109788" y="4932695"/>
            <a:ext cx="431800" cy="935037"/>
          </a:xfrm>
          <a:prstGeom prst="rect">
            <a:avLst/>
          </a:prstGeom>
          <a:solidFill>
            <a:srgbClr val="3D8D9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757488" y="4859670"/>
            <a:ext cx="431800" cy="1008062"/>
          </a:xfrm>
          <a:prstGeom prst="rect">
            <a:avLst/>
          </a:prstGeom>
          <a:solidFill>
            <a:srgbClr val="3D8D9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405188" y="4788232"/>
            <a:ext cx="431800" cy="1079500"/>
          </a:xfrm>
          <a:prstGeom prst="rect">
            <a:avLst/>
          </a:prstGeom>
          <a:solidFill>
            <a:srgbClr val="3D8D9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052888" y="4716795"/>
            <a:ext cx="431800" cy="1150937"/>
          </a:xfrm>
          <a:prstGeom prst="rect">
            <a:avLst/>
          </a:prstGeom>
          <a:solidFill>
            <a:srgbClr val="3D8D9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702175" y="4643770"/>
            <a:ext cx="431800" cy="1223962"/>
          </a:xfrm>
          <a:prstGeom prst="rect">
            <a:avLst/>
          </a:prstGeom>
          <a:solidFill>
            <a:srgbClr val="3D8D9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349875" y="4572332"/>
            <a:ext cx="431800" cy="1295400"/>
          </a:xfrm>
          <a:prstGeom prst="rect">
            <a:avLst/>
          </a:prstGeom>
          <a:gradFill flip="none" rotWithShape="1">
            <a:gsLst>
              <a:gs pos="0">
                <a:srgbClr val="3D8D93"/>
              </a:gs>
              <a:gs pos="0">
                <a:srgbClr val="3D8D93"/>
              </a:gs>
              <a:gs pos="0">
                <a:srgbClr val="3D8D93"/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sz="2400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011863" y="4500895"/>
            <a:ext cx="431800" cy="13668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645275" y="4427870"/>
            <a:ext cx="431800" cy="143986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7308850" y="4356432"/>
            <a:ext cx="431800" cy="15113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942263" y="4284995"/>
            <a:ext cx="431800" cy="158273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684213" y="2340307"/>
            <a:ext cx="0" cy="352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rot="5400000" flipV="1">
            <a:off x="4644232" y="1907713"/>
            <a:ext cx="0" cy="79200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50825" y="2340307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>
                <a:latin typeface="Arial" charset="0"/>
              </a:rPr>
              <a:t>y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8532813" y="5940757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>
                <a:latin typeface="Arial" charset="0"/>
              </a:rPr>
              <a:t>t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84213" y="59399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latin typeface="Arial" charset="0"/>
              </a:rPr>
              <a:t>2004</a:t>
            </a:r>
            <a:endParaRPr lang="pt-BR" sz="1800" dirty="0">
              <a:latin typeface="Arial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333500" y="59399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latin typeface="Arial" charset="0"/>
              </a:rPr>
              <a:t>2005</a:t>
            </a:r>
            <a:endParaRPr lang="pt-BR" sz="1800" dirty="0">
              <a:latin typeface="Arial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981200" y="59399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latin typeface="Arial" charset="0"/>
              </a:rPr>
              <a:t>2006</a:t>
            </a:r>
            <a:endParaRPr lang="pt-BR" sz="1800" dirty="0">
              <a:latin typeface="Arial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2628900" y="5939988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smtClean="0"/>
              <a:t>2007</a:t>
            </a:r>
            <a:endParaRPr lang="pt-BR" sz="1800" dirty="0">
              <a:latin typeface="Arial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276600" y="5939988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latin typeface="Arial" charset="0"/>
              </a:rPr>
              <a:t>2008</a:t>
            </a:r>
            <a:endParaRPr lang="pt-BR" sz="1800" dirty="0">
              <a:latin typeface="Arial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3924300" y="59399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latin typeface="Arial" charset="0"/>
              </a:rPr>
              <a:t>2009</a:t>
            </a:r>
            <a:endParaRPr lang="pt-BR" sz="1800" dirty="0">
              <a:latin typeface="Arial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4573588" y="5939988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latin typeface="Arial" charset="0"/>
              </a:rPr>
              <a:t>2010</a:t>
            </a:r>
            <a:endParaRPr lang="pt-BR" sz="1800" dirty="0">
              <a:latin typeface="Arial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5221288" y="5939988"/>
            <a:ext cx="680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latin typeface="Arial" charset="0"/>
              </a:rPr>
              <a:t>2011</a:t>
            </a:r>
            <a:endParaRPr lang="pt-BR" sz="1800" dirty="0">
              <a:latin typeface="Arial" charset="0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868988" y="5939988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latin typeface="Arial" charset="0"/>
              </a:rPr>
              <a:t>2012</a:t>
            </a:r>
            <a:endParaRPr lang="pt-BR" sz="1800" dirty="0">
              <a:latin typeface="Arial" charset="0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6516688" y="59399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latin typeface="Arial" charset="0"/>
              </a:rPr>
              <a:t>2013</a:t>
            </a:r>
            <a:endParaRPr lang="pt-BR" sz="1800" dirty="0">
              <a:latin typeface="Arial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7164388" y="5939988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latin typeface="Arial" charset="0"/>
              </a:rPr>
              <a:t>2014</a:t>
            </a:r>
            <a:endParaRPr lang="pt-BR" sz="1800" dirty="0">
              <a:latin typeface="Arial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7812088" y="5939988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 dirty="0" smtClean="0">
                <a:latin typeface="Arial" charset="0"/>
              </a:rPr>
              <a:t>2015</a:t>
            </a:r>
            <a:endParaRPr lang="pt-BR" sz="1800" dirty="0">
              <a:latin typeface="Arial" charset="0"/>
            </a:endParaRPr>
          </a:p>
        </p:txBody>
      </p:sp>
      <p:pic>
        <p:nvPicPr>
          <p:cNvPr id="38" name="Picture 36" descr="MCj030001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59338" y="3635707"/>
            <a:ext cx="7318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ine 37"/>
          <p:cNvSpPr>
            <a:spLocks noChangeShapeType="1"/>
          </p:cNvSpPr>
          <p:nvPr/>
        </p:nvSpPr>
        <p:spPr bwMode="auto">
          <a:xfrm flipV="1">
            <a:off x="1042988" y="4284995"/>
            <a:ext cx="7129462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5364163" y="2916570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rgbClr val="FF0000"/>
                </a:solidFill>
                <a:latin typeface="Arial" charset="0"/>
              </a:rPr>
              <a:t>Estratégia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6011863" y="4302579"/>
            <a:ext cx="431800" cy="155416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2" name="Freeform 40"/>
          <p:cNvSpPr>
            <a:spLocks/>
          </p:cNvSpPr>
          <p:nvPr/>
        </p:nvSpPr>
        <p:spPr bwMode="auto">
          <a:xfrm>
            <a:off x="5508625" y="2556207"/>
            <a:ext cx="2592388" cy="2016125"/>
          </a:xfrm>
          <a:custGeom>
            <a:avLst/>
            <a:gdLst>
              <a:gd name="T0" fmla="*/ 0 w 1633"/>
              <a:gd name="T1" fmla="*/ 2147483647 h 1270"/>
              <a:gd name="T2" fmla="*/ 2147483647 w 1633"/>
              <a:gd name="T3" fmla="*/ 2147483647 h 1270"/>
              <a:gd name="T4" fmla="*/ 2147483647 w 1633"/>
              <a:gd name="T5" fmla="*/ 2147483647 h 1270"/>
              <a:gd name="T6" fmla="*/ 2147483647 w 1633"/>
              <a:gd name="T7" fmla="*/ 2147483647 h 1270"/>
              <a:gd name="T8" fmla="*/ 2147483647 w 1633"/>
              <a:gd name="T9" fmla="*/ 0 h 1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3"/>
              <a:gd name="T16" fmla="*/ 0 h 1270"/>
              <a:gd name="T17" fmla="*/ 1633 w 1633"/>
              <a:gd name="T18" fmla="*/ 1270 h 12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3" h="1270">
                <a:moveTo>
                  <a:pt x="0" y="1270"/>
                </a:moveTo>
                <a:cubicBezTo>
                  <a:pt x="158" y="1259"/>
                  <a:pt x="317" y="1248"/>
                  <a:pt x="453" y="1089"/>
                </a:cubicBezTo>
                <a:cubicBezTo>
                  <a:pt x="589" y="930"/>
                  <a:pt x="688" y="476"/>
                  <a:pt x="816" y="317"/>
                </a:cubicBezTo>
                <a:cubicBezTo>
                  <a:pt x="944" y="158"/>
                  <a:pt x="1088" y="189"/>
                  <a:pt x="1224" y="136"/>
                </a:cubicBezTo>
                <a:cubicBezTo>
                  <a:pt x="1360" y="83"/>
                  <a:pt x="1496" y="41"/>
                  <a:pt x="1633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" name="Rectangle 42"/>
          <p:cNvSpPr txBox="1">
            <a:spLocks noChangeArrowheads="1"/>
          </p:cNvSpPr>
          <p:nvPr/>
        </p:nvSpPr>
        <p:spPr bwMode="auto">
          <a:xfrm>
            <a:off x="1259632" y="2051556"/>
            <a:ext cx="3371850" cy="193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Visão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Comunicação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Comprometimento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Capacitação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Decisão</a:t>
            </a:r>
          </a:p>
        </p:txBody>
      </p:sp>
      <p:sp>
        <p:nvSpPr>
          <p:cNvPr id="4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04250" y="6524625"/>
            <a:ext cx="539750" cy="333375"/>
          </a:xfrm>
        </p:spPr>
        <p:txBody>
          <a:bodyPr/>
          <a:lstStyle/>
          <a:p>
            <a:pPr>
              <a:defRPr/>
            </a:pPr>
            <a:fld id="{40A17D0D-30CE-41DB-9559-A4051E64EE2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826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9" grpId="0" animBg="1"/>
      <p:bldP spid="40" grpId="0"/>
      <p:bldP spid="41" grpId="0" animBg="1"/>
      <p:bldP spid="42" grpId="0" animBg="1"/>
      <p:bldP spid="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4202213"/>
            <a:ext cx="7026275" cy="2081112"/>
            <a:chOff x="113" y="2565"/>
            <a:chExt cx="4644" cy="1273"/>
          </a:xfrm>
        </p:grpSpPr>
        <p:pic>
          <p:nvPicPr>
            <p:cNvPr id="598019" name="Picture 3" descr="capa"/>
            <p:cNvPicPr>
              <a:picLocks noChangeAspect="1" noChangeArrowheads="1"/>
            </p:cNvPicPr>
            <p:nvPr/>
          </p:nvPicPr>
          <p:blipFill>
            <a:blip r:embed="rId3" cstate="print"/>
            <a:srcRect r="7355" b="6354"/>
            <a:stretch>
              <a:fillRect/>
            </a:stretch>
          </p:blipFill>
          <p:spPr bwMode="auto">
            <a:xfrm>
              <a:off x="113" y="2565"/>
              <a:ext cx="898" cy="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81320" dir="2319588" algn="ctr" rotWithShape="0">
                <a:schemeClr val="bg2"/>
              </a:outerShdw>
            </a:effectLst>
          </p:spPr>
        </p:pic>
        <p:pic>
          <p:nvPicPr>
            <p:cNvPr id="598020" name="Picture 4" descr="chile2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31" y="2567"/>
              <a:ext cx="950" cy="1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81320" dir="2319588" algn="ctr" rotWithShape="0">
                <a:schemeClr val="bg2"/>
              </a:outerShdw>
            </a:effectLst>
          </p:spPr>
        </p:pic>
        <p:pic>
          <p:nvPicPr>
            <p:cNvPr id="598021" name="Picture 5" descr="Plano Brasil de Todos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09" y="2567"/>
              <a:ext cx="948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81320" dir="2319588" algn="ctr" rotWithShape="0">
                <a:schemeClr val="bg2"/>
              </a:outerShdw>
            </a:effectLst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584325" y="1387475"/>
            <a:ext cx="7380288" cy="2014538"/>
            <a:chOff x="998" y="754"/>
            <a:chExt cx="4649" cy="1269"/>
          </a:xfrm>
        </p:grpSpPr>
        <p:pic>
          <p:nvPicPr>
            <p:cNvPr id="598023" name="Picture 7" descr="PPA 91-95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98" y="755"/>
              <a:ext cx="947" cy="1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81320" dir="2319588" algn="ctr" rotWithShape="0">
                <a:schemeClr val="bg2"/>
              </a:outerShdw>
            </a:effectLst>
          </p:spPr>
        </p:pic>
        <p:pic>
          <p:nvPicPr>
            <p:cNvPr id="598024" name="Picture 8" descr="chile28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68" y="754"/>
              <a:ext cx="955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81320" dir="2319588" algn="ctr" rotWithShape="0">
                <a:schemeClr val="bg2"/>
              </a:outerShdw>
            </a:effectLst>
          </p:spPr>
        </p:pic>
        <p:pic>
          <p:nvPicPr>
            <p:cNvPr id="59802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43" y="754"/>
              <a:ext cx="904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81320" dir="2319588" algn="ctr" rotWithShape="0">
                <a:schemeClr val="bg2">
                  <a:alpha val="50000"/>
                </a:schemeClr>
              </a:outerShdw>
            </a:effectLst>
          </p:spPr>
        </p:pic>
      </p:grpSp>
      <p:sp>
        <p:nvSpPr>
          <p:cNvPr id="598027" name="Text Box 11"/>
          <p:cNvSpPr txBox="1">
            <a:spLocks noChangeArrowheads="1"/>
          </p:cNvSpPr>
          <p:nvPr/>
        </p:nvSpPr>
        <p:spPr bwMode="auto">
          <a:xfrm>
            <a:off x="539750" y="38322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1988</a:t>
            </a:r>
          </a:p>
        </p:txBody>
      </p:sp>
      <p:sp>
        <p:nvSpPr>
          <p:cNvPr id="598028" name="Text Box 12"/>
          <p:cNvSpPr txBox="1">
            <a:spLocks noChangeArrowheads="1"/>
          </p:cNvSpPr>
          <p:nvPr/>
        </p:nvSpPr>
        <p:spPr bwMode="auto">
          <a:xfrm>
            <a:off x="1584325" y="34639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1991</a:t>
            </a:r>
          </a:p>
        </p:txBody>
      </p:sp>
      <p:sp>
        <p:nvSpPr>
          <p:cNvPr id="598029" name="Text Box 13"/>
          <p:cNvSpPr txBox="1">
            <a:spLocks noChangeArrowheads="1"/>
          </p:cNvSpPr>
          <p:nvPr/>
        </p:nvSpPr>
        <p:spPr bwMode="auto">
          <a:xfrm>
            <a:off x="3065463" y="38322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1996</a:t>
            </a:r>
          </a:p>
        </p:txBody>
      </p:sp>
      <p:sp>
        <p:nvSpPr>
          <p:cNvPr id="598030" name="Text Box 14"/>
          <p:cNvSpPr txBox="1">
            <a:spLocks noChangeArrowheads="1"/>
          </p:cNvSpPr>
          <p:nvPr/>
        </p:nvSpPr>
        <p:spPr bwMode="auto">
          <a:xfrm>
            <a:off x="4552950" y="34639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2000</a:t>
            </a:r>
          </a:p>
        </p:txBody>
      </p:sp>
      <p:sp>
        <p:nvSpPr>
          <p:cNvPr id="598031" name="Text Box 15"/>
          <p:cNvSpPr txBox="1">
            <a:spLocks noChangeArrowheads="1"/>
          </p:cNvSpPr>
          <p:nvPr/>
        </p:nvSpPr>
        <p:spPr bwMode="auto">
          <a:xfrm>
            <a:off x="6046788" y="38322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2004</a:t>
            </a:r>
          </a:p>
        </p:txBody>
      </p:sp>
      <p:sp>
        <p:nvSpPr>
          <p:cNvPr id="598032" name="Text Box 16"/>
          <p:cNvSpPr txBox="1">
            <a:spLocks noChangeArrowheads="1"/>
          </p:cNvSpPr>
          <p:nvPr/>
        </p:nvSpPr>
        <p:spPr bwMode="auto">
          <a:xfrm>
            <a:off x="7529513" y="349433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/>
              <a:t>2008</a:t>
            </a:r>
          </a:p>
        </p:txBody>
      </p:sp>
      <p:sp>
        <p:nvSpPr>
          <p:cNvPr id="598033" name="Text Box 17"/>
          <p:cNvSpPr txBox="1">
            <a:spLocks noChangeArrowheads="1"/>
          </p:cNvSpPr>
          <p:nvPr/>
        </p:nvSpPr>
        <p:spPr bwMode="auto">
          <a:xfrm>
            <a:off x="8272463" y="34639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/>
              <a:t>2011</a:t>
            </a:r>
          </a:p>
        </p:txBody>
      </p:sp>
      <p:sp>
        <p:nvSpPr>
          <p:cNvPr id="598034" name="Text Box 18"/>
          <p:cNvSpPr txBox="1">
            <a:spLocks noChangeArrowheads="1"/>
          </p:cNvSpPr>
          <p:nvPr/>
        </p:nvSpPr>
        <p:spPr bwMode="auto">
          <a:xfrm>
            <a:off x="2395538" y="34639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1995</a:t>
            </a:r>
          </a:p>
        </p:txBody>
      </p:sp>
      <p:sp>
        <p:nvSpPr>
          <p:cNvPr id="598035" name="Text Box 19"/>
          <p:cNvSpPr txBox="1">
            <a:spLocks noChangeArrowheads="1"/>
          </p:cNvSpPr>
          <p:nvPr/>
        </p:nvSpPr>
        <p:spPr bwMode="auto">
          <a:xfrm>
            <a:off x="3881438" y="38322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1999</a:t>
            </a:r>
          </a:p>
        </p:txBody>
      </p:sp>
      <p:sp>
        <p:nvSpPr>
          <p:cNvPr id="598036" name="Text Box 20"/>
          <p:cNvSpPr txBox="1">
            <a:spLocks noChangeArrowheads="1"/>
          </p:cNvSpPr>
          <p:nvPr/>
        </p:nvSpPr>
        <p:spPr bwMode="auto">
          <a:xfrm>
            <a:off x="5376863" y="34639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2003</a:t>
            </a:r>
          </a:p>
        </p:txBody>
      </p:sp>
      <p:sp>
        <p:nvSpPr>
          <p:cNvPr id="598037" name="Text Box 21"/>
          <p:cNvSpPr txBox="1">
            <a:spLocks noChangeArrowheads="1"/>
          </p:cNvSpPr>
          <p:nvPr/>
        </p:nvSpPr>
        <p:spPr bwMode="auto">
          <a:xfrm>
            <a:off x="6859588" y="38322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/>
              <a:t>2007</a:t>
            </a:r>
          </a:p>
        </p:txBody>
      </p:sp>
      <p:sp>
        <p:nvSpPr>
          <p:cNvPr id="598038" name="Line 22"/>
          <p:cNvSpPr>
            <a:spLocks noChangeShapeType="1"/>
          </p:cNvSpPr>
          <p:nvPr/>
        </p:nvSpPr>
        <p:spPr bwMode="auto">
          <a:xfrm>
            <a:off x="539750" y="3835400"/>
            <a:ext cx="8456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8039" name="Line 23"/>
          <p:cNvSpPr>
            <a:spLocks noChangeShapeType="1"/>
          </p:cNvSpPr>
          <p:nvPr/>
        </p:nvSpPr>
        <p:spPr bwMode="auto">
          <a:xfrm>
            <a:off x="8964613" y="3835400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8040" name="Line 24"/>
          <p:cNvSpPr>
            <a:spLocks noChangeShapeType="1"/>
          </p:cNvSpPr>
          <p:nvPr/>
        </p:nvSpPr>
        <p:spPr bwMode="auto">
          <a:xfrm>
            <a:off x="34925" y="38354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8041" name="Line 25"/>
          <p:cNvSpPr>
            <a:spLocks noChangeShapeType="1"/>
          </p:cNvSpPr>
          <p:nvPr/>
        </p:nvSpPr>
        <p:spPr bwMode="auto">
          <a:xfrm>
            <a:off x="539750" y="3724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8042" name="Line 26"/>
          <p:cNvSpPr>
            <a:spLocks noChangeShapeType="1"/>
          </p:cNvSpPr>
          <p:nvPr/>
        </p:nvSpPr>
        <p:spPr bwMode="auto">
          <a:xfrm>
            <a:off x="1576388" y="3724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8043" name="Line 27"/>
          <p:cNvSpPr>
            <a:spLocks noChangeShapeType="1"/>
          </p:cNvSpPr>
          <p:nvPr/>
        </p:nvSpPr>
        <p:spPr bwMode="auto">
          <a:xfrm>
            <a:off x="3073400" y="3724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8044" name="Line 28"/>
          <p:cNvSpPr>
            <a:spLocks noChangeShapeType="1"/>
          </p:cNvSpPr>
          <p:nvPr/>
        </p:nvSpPr>
        <p:spPr bwMode="auto">
          <a:xfrm>
            <a:off x="4557713" y="3724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8045" name="Line 29"/>
          <p:cNvSpPr>
            <a:spLocks noChangeShapeType="1"/>
          </p:cNvSpPr>
          <p:nvPr/>
        </p:nvSpPr>
        <p:spPr bwMode="auto">
          <a:xfrm>
            <a:off x="6042025" y="3724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8046" name="Line 30"/>
          <p:cNvSpPr>
            <a:spLocks noChangeShapeType="1"/>
          </p:cNvSpPr>
          <p:nvPr/>
        </p:nvSpPr>
        <p:spPr bwMode="auto">
          <a:xfrm>
            <a:off x="7539038" y="3724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8047" name="Line 31"/>
          <p:cNvSpPr>
            <a:spLocks noChangeShapeType="1"/>
          </p:cNvSpPr>
          <p:nvPr/>
        </p:nvSpPr>
        <p:spPr bwMode="auto">
          <a:xfrm>
            <a:off x="8964613" y="37242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98048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Os Planos Plurianuais da União</a:t>
            </a:r>
            <a:endParaRPr lang="pt-BR" sz="3200" dirty="0"/>
          </a:p>
        </p:txBody>
      </p:sp>
      <p:sp>
        <p:nvSpPr>
          <p:cNvPr id="32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04250" y="6524625"/>
            <a:ext cx="539750" cy="333375"/>
          </a:xfrm>
        </p:spPr>
        <p:txBody>
          <a:bodyPr/>
          <a:lstStyle/>
          <a:p>
            <a:pPr>
              <a:defRPr/>
            </a:pPr>
            <a:fld id="{40A17D0D-30CE-41DB-9559-A4051E64EE2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3" t="10937" r="36615" b="16602"/>
          <a:stretch/>
        </p:blipFill>
        <p:spPr bwMode="auto">
          <a:xfrm>
            <a:off x="7524328" y="4221088"/>
            <a:ext cx="1493838" cy="2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7834813" y="3861048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 smtClean="0"/>
              <a:t>2012</a:t>
            </a:r>
            <a:endParaRPr lang="pt-BR" dirty="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8460432" y="3861048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dirty="0" smtClean="0"/>
              <a:t>2015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91" name="Rectangle 2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A Evolução dos Planos de Médio Prazo para o Plano Plurianual</a:t>
            </a:r>
          </a:p>
        </p:txBody>
      </p:sp>
      <p:sp>
        <p:nvSpPr>
          <p:cNvPr id="595989" name="Rectangle 21"/>
          <p:cNvSpPr>
            <a:spLocks noGrp="1" noChangeArrowheads="1"/>
          </p:cNvSpPr>
          <p:nvPr>
            <p:ph idx="1"/>
          </p:nvPr>
        </p:nvSpPr>
        <p:spPr>
          <a:xfrm>
            <a:off x="2555776" y="1276350"/>
            <a:ext cx="6337399" cy="5321300"/>
          </a:xfrm>
          <a:noFill/>
          <a:ln/>
        </p:spPr>
        <p:txBody>
          <a:bodyPr/>
          <a:lstStyle/>
          <a:p>
            <a:r>
              <a:rPr lang="pt-BR" sz="2400" dirty="0" smtClean="0"/>
              <a:t>Constituição de 1988</a:t>
            </a:r>
          </a:p>
          <a:p>
            <a:pPr lvl="1"/>
            <a:r>
              <a:rPr lang="pt-BR" sz="2200" dirty="0" smtClean="0"/>
              <a:t>Art</a:t>
            </a:r>
            <a:r>
              <a:rPr lang="pt-BR" sz="2200" dirty="0"/>
              <a:t>. 165. Leis de iniciativa do Poder Executivo estabelecerão:</a:t>
            </a:r>
          </a:p>
          <a:p>
            <a:pPr lvl="2">
              <a:buFont typeface="Wingdings" pitchFamily="2" charset="2"/>
              <a:buNone/>
            </a:pPr>
            <a:r>
              <a:rPr lang="pt-BR" sz="1800" dirty="0"/>
              <a:t>I - o </a:t>
            </a:r>
            <a:r>
              <a:rPr lang="pt-BR" sz="1800" dirty="0">
                <a:solidFill>
                  <a:srgbClr val="FF0000"/>
                </a:solidFill>
              </a:rPr>
              <a:t>plano plurianual</a:t>
            </a:r>
            <a:r>
              <a:rPr lang="pt-BR" sz="1800" dirty="0"/>
              <a:t>;</a:t>
            </a:r>
          </a:p>
          <a:p>
            <a:pPr lvl="2">
              <a:buFont typeface="Wingdings" pitchFamily="2" charset="2"/>
              <a:buNone/>
            </a:pPr>
            <a:r>
              <a:rPr lang="pt-BR" sz="1800" dirty="0"/>
              <a:t>II - as diretrizes orçamentárias;</a:t>
            </a:r>
          </a:p>
          <a:p>
            <a:pPr lvl="2">
              <a:buFont typeface="Wingdings" pitchFamily="2" charset="2"/>
              <a:buNone/>
            </a:pPr>
            <a:r>
              <a:rPr lang="pt-BR" sz="1800" dirty="0"/>
              <a:t>III - os orçamentos anuais.</a:t>
            </a:r>
          </a:p>
          <a:p>
            <a:pPr lvl="2">
              <a:buFont typeface="Wingdings" pitchFamily="2" charset="2"/>
              <a:buNone/>
            </a:pPr>
            <a:r>
              <a:rPr lang="pt-BR" sz="1800" dirty="0"/>
              <a:t>§ 1º A lei que instituir o plano plurianual estabelecerá, de forma </a:t>
            </a:r>
            <a:r>
              <a:rPr lang="pt-BR" sz="1800" dirty="0">
                <a:solidFill>
                  <a:srgbClr val="FF0000"/>
                </a:solidFill>
              </a:rPr>
              <a:t>regionalizada</a:t>
            </a:r>
            <a:r>
              <a:rPr lang="pt-BR" sz="1800" dirty="0"/>
              <a:t>, as </a:t>
            </a:r>
            <a:r>
              <a:rPr lang="pt-BR" sz="1800" dirty="0">
                <a:solidFill>
                  <a:srgbClr val="FF0000"/>
                </a:solidFill>
              </a:rPr>
              <a:t>diretrizes</a:t>
            </a:r>
            <a:r>
              <a:rPr lang="pt-BR" sz="1800" dirty="0"/>
              <a:t>, </a:t>
            </a:r>
            <a:r>
              <a:rPr lang="pt-BR" sz="1800" dirty="0">
                <a:solidFill>
                  <a:srgbClr val="FF0000"/>
                </a:solidFill>
              </a:rPr>
              <a:t>objetivos</a:t>
            </a:r>
            <a:r>
              <a:rPr lang="pt-BR" sz="1800" dirty="0"/>
              <a:t> e </a:t>
            </a:r>
            <a:r>
              <a:rPr lang="pt-BR" sz="1800" dirty="0">
                <a:solidFill>
                  <a:srgbClr val="FF0000"/>
                </a:solidFill>
              </a:rPr>
              <a:t>metas</a:t>
            </a:r>
            <a:r>
              <a:rPr lang="pt-BR" sz="1800" dirty="0"/>
              <a:t> da administração pública federal para as </a:t>
            </a:r>
            <a:r>
              <a:rPr lang="pt-BR" sz="1800" dirty="0">
                <a:solidFill>
                  <a:srgbClr val="FF0000"/>
                </a:solidFill>
              </a:rPr>
              <a:t>despesas de capital </a:t>
            </a:r>
            <a:r>
              <a:rPr lang="pt-BR" sz="1800" dirty="0"/>
              <a:t>e outras delas decorrentes e para as relativas aos </a:t>
            </a:r>
            <a:r>
              <a:rPr lang="pt-BR" sz="1800" dirty="0">
                <a:solidFill>
                  <a:srgbClr val="FF0000"/>
                </a:solidFill>
              </a:rPr>
              <a:t>programas de duração continuada</a:t>
            </a:r>
            <a:r>
              <a:rPr lang="pt-BR" sz="1800" dirty="0"/>
              <a:t>.</a:t>
            </a: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17D0D-30CE-41DB-9559-A4051E64EE2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pic>
        <p:nvPicPr>
          <p:cNvPr id="595990" name="Picture 22" descr="ulys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2433638" cy="36496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do PPA</a:t>
            </a:r>
            <a:endParaRPr lang="pt-BR" dirty="0"/>
          </a:p>
        </p:txBody>
      </p:sp>
      <p:sp>
        <p:nvSpPr>
          <p:cNvPr id="242691" name="Cloud"/>
          <p:cNvSpPr>
            <a:spLocks noChangeAspect="1" noEditPoints="1" noChangeArrowheads="1"/>
          </p:cNvSpPr>
          <p:nvPr/>
        </p:nvSpPr>
        <p:spPr bwMode="auto">
          <a:xfrm>
            <a:off x="611188" y="1833563"/>
            <a:ext cx="2160587" cy="8747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 anchorCtr="1"/>
          <a:lstStyle/>
          <a:p>
            <a:r>
              <a:rPr lang="pt-BR" sz="2000"/>
              <a:t>Diretrizes</a:t>
            </a:r>
          </a:p>
        </p:txBody>
      </p:sp>
      <p:sp>
        <p:nvSpPr>
          <p:cNvPr id="242692" name="Cloud"/>
          <p:cNvSpPr>
            <a:spLocks noChangeAspect="1" noEditPoints="1" noChangeArrowheads="1"/>
          </p:cNvSpPr>
          <p:nvPr/>
        </p:nvSpPr>
        <p:spPr bwMode="auto">
          <a:xfrm>
            <a:off x="611188" y="3170238"/>
            <a:ext cx="2160587" cy="8747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 anchorCtr="1"/>
          <a:lstStyle/>
          <a:p>
            <a:r>
              <a:rPr lang="pt-BR" sz="2000"/>
              <a:t>Objetivos</a:t>
            </a:r>
          </a:p>
        </p:txBody>
      </p:sp>
      <p:sp>
        <p:nvSpPr>
          <p:cNvPr id="242693" name="Cloud"/>
          <p:cNvSpPr>
            <a:spLocks noChangeAspect="1" noEditPoints="1" noChangeArrowheads="1"/>
          </p:cNvSpPr>
          <p:nvPr/>
        </p:nvSpPr>
        <p:spPr bwMode="auto">
          <a:xfrm>
            <a:off x="611188" y="4508500"/>
            <a:ext cx="2160587" cy="8747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 anchorCtr="1"/>
          <a:lstStyle/>
          <a:p>
            <a:r>
              <a:rPr lang="pt-BR" sz="2000"/>
              <a:t>Metas</a:t>
            </a:r>
          </a:p>
        </p:txBody>
      </p:sp>
      <p:pic>
        <p:nvPicPr>
          <p:cNvPr id="24269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8750" y="2092325"/>
            <a:ext cx="316865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695" name="AutoShape 7"/>
          <p:cNvSpPr>
            <a:spLocks noChangeArrowheads="1"/>
          </p:cNvSpPr>
          <p:nvPr/>
        </p:nvSpPr>
        <p:spPr bwMode="auto">
          <a:xfrm>
            <a:off x="3367088" y="3373438"/>
            <a:ext cx="1830387" cy="430212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/>
              <a:t>Regionalizado</a:t>
            </a:r>
          </a:p>
        </p:txBody>
      </p:sp>
      <p:sp>
        <p:nvSpPr>
          <p:cNvPr id="242696" name="AutoShape 8"/>
          <p:cNvSpPr>
            <a:spLocks noChangeArrowheads="1"/>
          </p:cNvSpPr>
          <p:nvPr/>
        </p:nvSpPr>
        <p:spPr bwMode="auto">
          <a:xfrm>
            <a:off x="3059113" y="4916488"/>
            <a:ext cx="3117850" cy="1104900"/>
          </a:xfrm>
          <a:prstGeom prst="roundRect">
            <a:avLst>
              <a:gd name="adj" fmla="val 16667"/>
            </a:avLst>
          </a:prstGeom>
          <a:solidFill>
            <a:srgbClr val="FF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pt-BR" sz="2000"/>
              <a:t> Despesas de capital</a:t>
            </a:r>
          </a:p>
          <a:p>
            <a:pPr>
              <a:buFontTx/>
              <a:buChar char="-"/>
            </a:pPr>
            <a:r>
              <a:rPr lang="pt-BR" sz="2000"/>
              <a:t> Outras decorrentes</a:t>
            </a:r>
          </a:p>
          <a:p>
            <a:pPr>
              <a:buFontTx/>
              <a:buChar char="-"/>
            </a:pPr>
            <a:r>
              <a:rPr lang="pt-BR" sz="2000"/>
              <a:t> Programas continuados</a:t>
            </a:r>
          </a:p>
        </p:txBody>
      </p:sp>
      <p:pic>
        <p:nvPicPr>
          <p:cNvPr id="2426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196975"/>
            <a:ext cx="17145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6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31416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699" name="Picture 11"/>
          <p:cNvPicPr>
            <a:picLocks noChangeAspect="1" noChangeArrowheads="1"/>
          </p:cNvPicPr>
          <p:nvPr/>
        </p:nvPicPr>
        <p:blipFill>
          <a:blip r:embed="rId6" cstate="print"/>
          <a:srcRect b="32072"/>
          <a:stretch>
            <a:fillRect/>
          </a:stretch>
        </p:blipFill>
        <p:spPr bwMode="auto">
          <a:xfrm>
            <a:off x="7308850" y="4652963"/>
            <a:ext cx="13446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04250" y="6524625"/>
            <a:ext cx="539750" cy="333375"/>
          </a:xfrm>
        </p:spPr>
        <p:txBody>
          <a:bodyPr/>
          <a:lstStyle/>
          <a:p>
            <a:pPr>
              <a:defRPr/>
            </a:pPr>
            <a:fld id="{40A17D0D-30CE-41DB-9559-A4051E64EE27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409546" y="1314435"/>
            <a:ext cx="8501122" cy="1285884"/>
          </a:xfrm>
          <a:prstGeom prst="roundRect">
            <a:avLst>
              <a:gd name="adj" fmla="val 8824"/>
            </a:avLst>
          </a:prstGeom>
          <a:solidFill>
            <a:srgbClr val="A5002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Plano Plurianual como instrumento de planejamento da ação de governo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1" indent="0"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A lei que instituir o plano plurianual estabelecerá de forma regionalizada, as diretrizes, objetivos e metas da administração pública estadual para as despesas de capital e outras delas decorrentes e para as relativas aos programas de duração continuada (Constituição do Estado, Art. 136, § 1º)</a:t>
            </a:r>
          </a:p>
          <a:p>
            <a:r>
              <a:rPr lang="pt-BR" dirty="0" smtClean="0"/>
              <a:t>Definição das </a:t>
            </a:r>
            <a:r>
              <a:rPr lang="pt-BR" b="1" dirty="0" smtClean="0">
                <a:solidFill>
                  <a:srgbClr val="C00000"/>
                </a:solidFill>
              </a:rPr>
              <a:t>Diretrizes</a:t>
            </a:r>
            <a:r>
              <a:rPr lang="pt-BR" dirty="0" smtClean="0"/>
              <a:t> de Governo</a:t>
            </a:r>
          </a:p>
          <a:p>
            <a:pPr lvl="1"/>
            <a:r>
              <a:rPr lang="pt-BR" dirty="0" smtClean="0"/>
              <a:t>Proposições e orientações norteadoras da ação de governo visando à construção de um futuro melhor para o Maranhão</a:t>
            </a:r>
          </a:p>
          <a:p>
            <a:r>
              <a:rPr lang="pt-BR" dirty="0" smtClean="0"/>
              <a:t>Delimitação dos </a:t>
            </a:r>
            <a:r>
              <a:rPr lang="pt-BR" b="1" dirty="0" smtClean="0">
                <a:solidFill>
                  <a:srgbClr val="C00000"/>
                </a:solidFill>
              </a:rPr>
              <a:t>Objetivos</a:t>
            </a:r>
            <a:r>
              <a:rPr lang="pt-BR" dirty="0" smtClean="0"/>
              <a:t> a serem alcançados</a:t>
            </a:r>
          </a:p>
          <a:p>
            <a:pPr lvl="1"/>
            <a:r>
              <a:rPr lang="pt-BR" dirty="0" smtClean="0"/>
              <a:t>Resultados selecionados ante os problemas, demandas e oportunidades identificados na sociedade maranhense</a:t>
            </a:r>
          </a:p>
          <a:p>
            <a:r>
              <a:rPr lang="pt-BR" dirty="0" err="1" smtClean="0"/>
              <a:t>Pactuação</a:t>
            </a:r>
            <a:r>
              <a:rPr lang="pt-BR" dirty="0" smtClean="0"/>
              <a:t> das </a:t>
            </a:r>
            <a:r>
              <a:rPr lang="pt-BR" b="1" dirty="0" smtClean="0">
                <a:solidFill>
                  <a:srgbClr val="C00000"/>
                </a:solidFill>
              </a:rPr>
              <a:t>Metas</a:t>
            </a:r>
            <a:r>
              <a:rPr lang="pt-BR" dirty="0" smtClean="0"/>
              <a:t> físicas e de resultados</a:t>
            </a:r>
          </a:p>
          <a:p>
            <a:pPr lvl="1"/>
            <a:r>
              <a:rPr lang="pt-BR" dirty="0" smtClean="0"/>
              <a:t>Qualificação e quantificação dos produtos que se pretende gerar e dos resultados que se pretende alcançar no período de vigência do PPA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17D0D-30CE-41DB-9559-A4051E64EE27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7" name="Text Box 5"/>
          <p:cNvSpPr txBox="1">
            <a:spLocks noChangeArrowheads="1"/>
          </p:cNvSpPr>
          <p:nvPr/>
        </p:nvSpPr>
        <p:spPr bwMode="auto">
          <a:xfrm>
            <a:off x="1258416" y="3931778"/>
            <a:ext cx="3048000" cy="38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873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anchor="ctr">
            <a:flatTx/>
          </a:bodyPr>
          <a:lstStyle/>
          <a:p>
            <a:pPr algn="ctr" eaLnBrk="0" hangingPunct="0"/>
            <a:r>
              <a:rPr lang="pt-BR" sz="1600" b="1">
                <a:solidFill>
                  <a:srgbClr val="000066"/>
                </a:solidFill>
              </a:rPr>
              <a:t>Constituição Federal</a:t>
            </a:r>
          </a:p>
        </p:txBody>
      </p:sp>
      <p:sp>
        <p:nvSpPr>
          <p:cNvPr id="596998" name="Text Box 6"/>
          <p:cNvSpPr txBox="1">
            <a:spLocks noChangeArrowheads="1"/>
          </p:cNvSpPr>
          <p:nvPr/>
        </p:nvSpPr>
        <p:spPr bwMode="auto">
          <a:xfrm>
            <a:off x="1258416" y="4815557"/>
            <a:ext cx="2286000" cy="70167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873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anchor="ctr">
            <a:flatTx/>
          </a:bodyPr>
          <a:lstStyle/>
          <a:p>
            <a:pPr algn="ctr" eaLnBrk="0" hangingPunct="0"/>
            <a:r>
              <a:rPr lang="pt-BR" sz="1600" b="1" dirty="0">
                <a:solidFill>
                  <a:srgbClr val="000066"/>
                </a:solidFill>
              </a:rPr>
              <a:t>Lei Complementar de Finanças Públicas</a:t>
            </a:r>
          </a:p>
        </p:txBody>
      </p:sp>
      <p:sp>
        <p:nvSpPr>
          <p:cNvPr id="596999" name="Text Box 7"/>
          <p:cNvSpPr txBox="1">
            <a:spLocks noChangeArrowheads="1"/>
          </p:cNvSpPr>
          <p:nvPr/>
        </p:nvSpPr>
        <p:spPr bwMode="auto">
          <a:xfrm>
            <a:off x="3696816" y="4815557"/>
            <a:ext cx="609600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873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anchor="ctr">
            <a:flatTx/>
          </a:bodyPr>
          <a:lstStyle/>
          <a:p>
            <a:pPr algn="ctr" eaLnBrk="0" hangingPunct="0"/>
            <a:r>
              <a:rPr lang="pt-BR" sz="1600" b="1" dirty="0">
                <a:solidFill>
                  <a:srgbClr val="000066"/>
                </a:solidFill>
              </a:rPr>
              <a:t>LRF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34952" y="6000328"/>
            <a:ext cx="3048000" cy="381000"/>
            <a:chOff x="576" y="1757"/>
            <a:chExt cx="1920" cy="240"/>
          </a:xfrm>
        </p:grpSpPr>
        <p:sp>
          <p:nvSpPr>
            <p:cNvPr id="597001" name="Text Box 9"/>
            <p:cNvSpPr txBox="1">
              <a:spLocks noChangeArrowheads="1"/>
            </p:cNvSpPr>
            <p:nvPr/>
          </p:nvSpPr>
          <p:spPr bwMode="auto">
            <a:xfrm>
              <a:off x="576" y="1757"/>
              <a:ext cx="432" cy="2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873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anchor="ctr">
              <a:flatTx/>
            </a:bodyPr>
            <a:lstStyle/>
            <a:p>
              <a:pPr algn="ctr" eaLnBrk="0" hangingPunct="0"/>
              <a:r>
                <a:rPr lang="pt-BR" sz="1600" b="1">
                  <a:solidFill>
                    <a:srgbClr val="000066"/>
                  </a:solidFill>
                </a:rPr>
                <a:t>PPA</a:t>
              </a:r>
            </a:p>
          </p:txBody>
        </p:sp>
        <p:sp>
          <p:nvSpPr>
            <p:cNvPr id="597002" name="Text Box 10"/>
            <p:cNvSpPr txBox="1">
              <a:spLocks noChangeArrowheads="1"/>
            </p:cNvSpPr>
            <p:nvPr/>
          </p:nvSpPr>
          <p:spPr bwMode="auto">
            <a:xfrm>
              <a:off x="1320" y="1757"/>
              <a:ext cx="432" cy="2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873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anchor="ctr">
              <a:flatTx/>
            </a:bodyPr>
            <a:lstStyle/>
            <a:p>
              <a:pPr algn="ctr" eaLnBrk="0" hangingPunct="0"/>
              <a:r>
                <a:rPr lang="pt-BR" sz="1600" b="1">
                  <a:solidFill>
                    <a:srgbClr val="000066"/>
                  </a:solidFill>
                </a:rPr>
                <a:t>LDO</a:t>
              </a:r>
            </a:p>
          </p:txBody>
        </p:sp>
        <p:sp>
          <p:nvSpPr>
            <p:cNvPr id="597003" name="Text Box 11"/>
            <p:cNvSpPr txBox="1">
              <a:spLocks noChangeArrowheads="1"/>
            </p:cNvSpPr>
            <p:nvPr/>
          </p:nvSpPr>
          <p:spPr bwMode="auto">
            <a:xfrm>
              <a:off x="2064" y="1757"/>
              <a:ext cx="432" cy="24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873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anchor="ctr">
              <a:flatTx/>
            </a:bodyPr>
            <a:lstStyle/>
            <a:p>
              <a:pPr algn="ctr" eaLnBrk="0" hangingPunct="0"/>
              <a:r>
                <a:rPr lang="pt-BR" sz="1600" b="1">
                  <a:solidFill>
                    <a:srgbClr val="000066"/>
                  </a:solidFill>
                </a:rPr>
                <a:t>LOA</a:t>
              </a:r>
            </a:p>
          </p:txBody>
        </p:sp>
      </p:grpSp>
      <p:cxnSp>
        <p:nvCxnSpPr>
          <p:cNvPr id="597004" name="AutoShape 12"/>
          <p:cNvCxnSpPr>
            <a:cxnSpLocks noChangeShapeType="1"/>
          </p:cNvCxnSpPr>
          <p:nvPr/>
        </p:nvCxnSpPr>
        <p:spPr bwMode="auto">
          <a:xfrm>
            <a:off x="4901852" y="6190828"/>
            <a:ext cx="495300" cy="1588"/>
          </a:xfrm>
          <a:prstGeom prst="straightConnector1">
            <a:avLst/>
          </a:prstGeom>
          <a:noFill/>
          <a:ln w="57150">
            <a:solidFill>
              <a:srgbClr val="008080"/>
            </a:solidFill>
            <a:round/>
            <a:headEnd/>
            <a:tailEnd type="triangle" w="med" len="sm"/>
          </a:ln>
          <a:effectLst/>
        </p:spPr>
      </p:cxnSp>
      <p:cxnSp>
        <p:nvCxnSpPr>
          <p:cNvPr id="597005" name="AutoShape 13"/>
          <p:cNvCxnSpPr>
            <a:cxnSpLocks noChangeShapeType="1"/>
          </p:cNvCxnSpPr>
          <p:nvPr/>
        </p:nvCxnSpPr>
        <p:spPr bwMode="auto">
          <a:xfrm>
            <a:off x="3720752" y="6190828"/>
            <a:ext cx="495300" cy="1588"/>
          </a:xfrm>
          <a:prstGeom prst="straightConnector1">
            <a:avLst/>
          </a:prstGeom>
          <a:noFill/>
          <a:ln w="57150">
            <a:solidFill>
              <a:srgbClr val="008080"/>
            </a:solidFill>
            <a:round/>
            <a:headEnd/>
            <a:tailEnd type="triangle" w="med" len="sm"/>
          </a:ln>
          <a:effectLst/>
        </p:spPr>
      </p:cxnSp>
      <p:cxnSp>
        <p:nvCxnSpPr>
          <p:cNvPr id="597006" name="AutoShape 14"/>
          <p:cNvCxnSpPr>
            <a:cxnSpLocks noChangeShapeType="1"/>
            <a:stCxn id="596998" idx="2"/>
          </p:cNvCxnSpPr>
          <p:nvPr/>
        </p:nvCxnSpPr>
        <p:spPr bwMode="auto">
          <a:xfrm rot="16200000" flipH="1">
            <a:off x="2648086" y="5270562"/>
            <a:ext cx="483096" cy="976436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8080"/>
            </a:solidFill>
            <a:miter lim="800000"/>
            <a:headEnd/>
            <a:tailEnd type="triangle" w="med" len="sm"/>
          </a:ln>
          <a:effectLst/>
        </p:spPr>
      </p:cxnSp>
      <p:cxnSp>
        <p:nvCxnSpPr>
          <p:cNvPr id="597007" name="AutoShape 15"/>
          <p:cNvCxnSpPr>
            <a:cxnSpLocks noChangeShapeType="1"/>
            <a:stCxn id="28" idx="2"/>
          </p:cNvCxnSpPr>
          <p:nvPr/>
        </p:nvCxnSpPr>
        <p:spPr bwMode="auto">
          <a:xfrm rot="5400000">
            <a:off x="5145800" y="4930384"/>
            <a:ext cx="483096" cy="165679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8080"/>
            </a:solidFill>
            <a:miter lim="800000"/>
            <a:headEnd/>
            <a:tailEnd type="triangle" w="med" len="sm"/>
          </a:ln>
          <a:effectLst/>
        </p:spPr>
      </p:cxnSp>
      <p:cxnSp>
        <p:nvCxnSpPr>
          <p:cNvPr id="597008" name="AutoShape 16"/>
          <p:cNvCxnSpPr>
            <a:cxnSpLocks noChangeShapeType="1"/>
            <a:stCxn id="596997" idx="2"/>
            <a:endCxn id="596998" idx="0"/>
          </p:cNvCxnSpPr>
          <p:nvPr/>
        </p:nvCxnSpPr>
        <p:spPr bwMode="auto">
          <a:xfrm rot="5400000">
            <a:off x="2340527" y="4373667"/>
            <a:ext cx="502779" cy="3810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8080"/>
            </a:solidFill>
            <a:miter lim="800000"/>
            <a:headEnd/>
            <a:tailEnd type="triangle" w="med" len="sm"/>
          </a:ln>
          <a:effectLst/>
        </p:spPr>
      </p:cxnSp>
      <p:cxnSp>
        <p:nvCxnSpPr>
          <p:cNvPr id="597009" name="AutoShape 17"/>
          <p:cNvCxnSpPr>
            <a:cxnSpLocks noChangeShapeType="1"/>
            <a:stCxn id="596997" idx="2"/>
            <a:endCxn id="596999" idx="0"/>
          </p:cNvCxnSpPr>
          <p:nvPr/>
        </p:nvCxnSpPr>
        <p:spPr bwMode="auto">
          <a:xfrm rot="16200000" flipH="1">
            <a:off x="3140627" y="3954567"/>
            <a:ext cx="502779" cy="12192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8080"/>
            </a:solidFill>
            <a:miter lim="800000"/>
            <a:headEnd/>
            <a:tailEnd type="triangle" w="med" len="sm"/>
          </a:ln>
          <a:effectLst/>
        </p:spPr>
      </p:cxnSp>
      <p:cxnSp>
        <p:nvCxnSpPr>
          <p:cNvPr id="597010" name="AutoShape 18"/>
          <p:cNvCxnSpPr>
            <a:cxnSpLocks noChangeShapeType="1"/>
            <a:stCxn id="596999" idx="2"/>
          </p:cNvCxnSpPr>
          <p:nvPr/>
        </p:nvCxnSpPr>
        <p:spPr bwMode="auto">
          <a:xfrm rot="16200000" flipH="1">
            <a:off x="4038736" y="5480112"/>
            <a:ext cx="483096" cy="557336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8080"/>
            </a:solidFill>
            <a:miter lim="800000"/>
            <a:headEnd/>
            <a:tailEnd type="triangle" w="med" len="sm"/>
          </a:ln>
          <a:effectLst/>
        </p:spPr>
      </p:cxnSp>
      <p:cxnSp>
        <p:nvCxnSpPr>
          <p:cNvPr id="597011" name="AutoShape 19"/>
          <p:cNvCxnSpPr>
            <a:cxnSpLocks noChangeShapeType="1"/>
            <a:stCxn id="596999" idx="2"/>
          </p:cNvCxnSpPr>
          <p:nvPr/>
        </p:nvCxnSpPr>
        <p:spPr bwMode="auto">
          <a:xfrm rot="16200000" flipH="1">
            <a:off x="4629286" y="4889562"/>
            <a:ext cx="483096" cy="1738436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8080"/>
            </a:solidFill>
            <a:miter lim="800000"/>
            <a:headEnd/>
            <a:tailEnd type="triangle" w="med" len="sm"/>
          </a:ln>
          <a:effectLst/>
        </p:spPr>
      </p:cxnSp>
      <p:sp>
        <p:nvSpPr>
          <p:cNvPr id="597014" name="Rectangle 2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Base legal</a:t>
            </a:r>
            <a:endParaRPr lang="pt-BR" sz="3200" dirty="0"/>
          </a:p>
        </p:txBody>
      </p:sp>
      <p:sp>
        <p:nvSpPr>
          <p:cNvPr id="23" name="Espaço Reservado para Conteúdo 22"/>
          <p:cNvSpPr>
            <a:spLocks noGrp="1"/>
          </p:cNvSpPr>
          <p:nvPr>
            <p:ph idx="1"/>
          </p:nvPr>
        </p:nvSpPr>
        <p:spPr>
          <a:xfrm>
            <a:off x="457201" y="1276350"/>
            <a:ext cx="8219255" cy="2512690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Constituições</a:t>
            </a:r>
          </a:p>
          <a:p>
            <a:pPr lvl="1"/>
            <a:r>
              <a:rPr lang="pt-BR" dirty="0" smtClean="0"/>
              <a:t> PPA - Plano Plurianual; LDO - Lei de Diretrizes Orçamentárias; LOA - Lei Orçamentária Anual</a:t>
            </a:r>
          </a:p>
          <a:p>
            <a:r>
              <a:rPr lang="pt-BR" dirty="0" smtClean="0"/>
              <a:t>Lei de Responsabilidade Fiscal</a:t>
            </a:r>
          </a:p>
          <a:p>
            <a:pPr lvl="1"/>
            <a:r>
              <a:rPr lang="pt-BR" dirty="0" smtClean="0"/>
              <a:t> Reforça vínculos entre PPA, LDO e LOA</a:t>
            </a:r>
          </a:p>
          <a:p>
            <a:pPr lvl="2"/>
            <a:r>
              <a:rPr lang="pt-BR" dirty="0" smtClean="0"/>
              <a:t> LOA compatível com o PPA e LDO; Despesa adequada à LOA e compatível com PPA e LDO</a:t>
            </a:r>
          </a:p>
          <a:p>
            <a:endParaRPr lang="pt-BR" dirty="0"/>
          </a:p>
        </p:txBody>
      </p:sp>
      <p:sp>
        <p:nvSpPr>
          <p:cNvPr id="22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17D0D-30CE-41DB-9559-A4051E64EE2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763144" y="3931778"/>
            <a:ext cx="2905200" cy="381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873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anchor="ctr">
            <a:flatTx/>
          </a:bodyPr>
          <a:lstStyle/>
          <a:p>
            <a:pPr algn="ctr" eaLnBrk="0" hangingPunct="0"/>
            <a:r>
              <a:rPr lang="pt-BR" sz="1600" b="1" dirty="0">
                <a:solidFill>
                  <a:srgbClr val="000066"/>
                </a:solidFill>
              </a:rPr>
              <a:t>Constituição </a:t>
            </a:r>
            <a:r>
              <a:rPr lang="pt-BR" sz="1600" b="1" dirty="0" smtClean="0">
                <a:solidFill>
                  <a:srgbClr val="000066"/>
                </a:solidFill>
              </a:rPr>
              <a:t>do Estado</a:t>
            </a:r>
            <a:endParaRPr lang="pt-BR" sz="1600" b="1" dirty="0">
              <a:solidFill>
                <a:srgbClr val="000066"/>
              </a:solidFill>
            </a:endParaRP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763752" y="4815557"/>
            <a:ext cx="2903984" cy="7016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873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anchor="ctr">
            <a:flatTx/>
          </a:bodyPr>
          <a:lstStyle/>
          <a:p>
            <a:pPr algn="ctr" eaLnBrk="0" hangingPunct="0"/>
            <a:r>
              <a:rPr lang="pt-BR" sz="1600" b="1" dirty="0">
                <a:solidFill>
                  <a:srgbClr val="000066"/>
                </a:solidFill>
              </a:rPr>
              <a:t>Lei Complementar </a:t>
            </a:r>
            <a:r>
              <a:rPr lang="pt-BR" sz="1600" b="1" dirty="0" smtClean="0">
                <a:solidFill>
                  <a:srgbClr val="000066"/>
                </a:solidFill>
              </a:rPr>
              <a:t>Estadual de </a:t>
            </a:r>
            <a:r>
              <a:rPr lang="pt-BR" sz="1600" b="1" dirty="0">
                <a:solidFill>
                  <a:srgbClr val="000066"/>
                </a:solidFill>
              </a:rPr>
              <a:t>Finanças Públicas</a:t>
            </a:r>
          </a:p>
        </p:txBody>
      </p:sp>
      <p:cxnSp>
        <p:nvCxnSpPr>
          <p:cNvPr id="30" name="AutoShape 16"/>
          <p:cNvCxnSpPr>
            <a:cxnSpLocks noChangeShapeType="1"/>
            <a:stCxn id="27" idx="2"/>
            <a:endCxn id="28" idx="0"/>
          </p:cNvCxnSpPr>
          <p:nvPr/>
        </p:nvCxnSpPr>
        <p:spPr bwMode="auto">
          <a:xfrm rot="5400000">
            <a:off x="5964355" y="4564167"/>
            <a:ext cx="502779" cy="158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8080"/>
            </a:solidFill>
            <a:miter lim="800000"/>
            <a:headEnd/>
            <a:tailEnd type="triangle" w="med" len="sm"/>
          </a:ln>
          <a:effectLst/>
        </p:spPr>
      </p:cxnSp>
      <p:cxnSp>
        <p:nvCxnSpPr>
          <p:cNvPr id="43" name="AutoShape 14"/>
          <p:cNvCxnSpPr>
            <a:cxnSpLocks noChangeShapeType="1"/>
            <a:stCxn id="596998" idx="2"/>
          </p:cNvCxnSpPr>
          <p:nvPr/>
        </p:nvCxnSpPr>
        <p:spPr bwMode="auto">
          <a:xfrm rot="16200000" flipH="1">
            <a:off x="3238636" y="4680012"/>
            <a:ext cx="483096" cy="2157536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8080"/>
            </a:solidFill>
            <a:miter lim="800000"/>
            <a:headEnd/>
            <a:tailEnd type="triangle" w="med" len="sm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2982241" y="816841"/>
            <a:ext cx="616176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Objeto 22"/>
          <p:cNvGraphicFramePr>
            <a:graphicFrameLocks noChangeAspect="1"/>
          </p:cNvGraphicFramePr>
          <p:nvPr/>
        </p:nvGraphicFramePr>
        <p:xfrm>
          <a:off x="159841" y="227881"/>
          <a:ext cx="1915200" cy="62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41" y="227881"/>
                        <a:ext cx="1915200" cy="620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tângulo 2"/>
          <p:cNvSpPr>
            <a:spLocks noChangeArrowheads="1"/>
          </p:cNvSpPr>
          <p:nvPr/>
        </p:nvSpPr>
        <p:spPr bwMode="auto">
          <a:xfrm>
            <a:off x="892626" y="2318603"/>
            <a:ext cx="7412832" cy="28284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algn="tl" rotWithShape="0">
              <a:prstClr val="black">
                <a:alpha val="35000"/>
              </a:prstClr>
            </a:outerShdw>
            <a:softEdge rad="12700"/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2540" dirty="0">
                <a:cs typeface="Arial Unicode MS" panose="020B0604020202020204" pitchFamily="34" charset="-128"/>
              </a:rPr>
              <a:t>O Ministério de Educação (MEC) através do Sistema Nacional de Avaliação da Educação Superior (SINAES) incluiu, como parte integrante do </a:t>
            </a:r>
            <a:r>
              <a:rPr lang="pt-BR" altLang="pt-BR" sz="2540" b="1" dirty="0">
                <a:cs typeface="Arial Unicode MS" panose="020B0604020202020204" pitchFamily="34" charset="-128"/>
              </a:rPr>
              <a:t>processo avaliativo das Instituições </a:t>
            </a:r>
            <a:r>
              <a:rPr lang="pt-BR" altLang="pt-BR" sz="2540" dirty="0">
                <a:cs typeface="Arial Unicode MS" panose="020B0604020202020204" pitchFamily="34" charset="-128"/>
              </a:rPr>
              <a:t>de Ensino Superior – IES, o seu </a:t>
            </a:r>
            <a:r>
              <a:rPr lang="pt-BR" altLang="pt-BR" sz="2540" b="1" dirty="0">
                <a:cs typeface="Arial Unicode MS" panose="020B0604020202020204" pitchFamily="34" charset="-128"/>
              </a:rPr>
              <a:t>planejamento estratégico</a:t>
            </a:r>
            <a:r>
              <a:rPr lang="pt-BR" altLang="pt-BR" sz="2540" dirty="0">
                <a:cs typeface="Arial Unicode MS" panose="020B0604020202020204" pitchFamily="34" charset="-128"/>
              </a:rPr>
              <a:t>, sintetizado no que se convencionou denominar de Plano de Desenvolvimento Institucional – PDI.</a:t>
            </a:r>
          </a:p>
        </p:txBody>
      </p:sp>
      <p:sp>
        <p:nvSpPr>
          <p:cNvPr id="5127" name="Retângulo 14"/>
          <p:cNvSpPr>
            <a:spLocks noChangeArrowheads="1"/>
          </p:cNvSpPr>
          <p:nvPr/>
        </p:nvSpPr>
        <p:spPr bwMode="auto">
          <a:xfrm>
            <a:off x="6585121" y="328680"/>
            <a:ext cx="1731693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2100" b="1" dirty="0">
                <a:cs typeface="Arial Unicode MS" panose="020B0604020202020204" pitchFamily="34" charset="-128"/>
              </a:rPr>
              <a:t>INTRODUÇÃO</a:t>
            </a:r>
          </a:p>
        </p:txBody>
      </p:sp>
      <p:sp>
        <p:nvSpPr>
          <p:cNvPr id="3080" name="CaixaDeTexto 1"/>
          <p:cNvSpPr txBox="1">
            <a:spLocks noChangeArrowheads="1"/>
          </p:cNvSpPr>
          <p:nvPr/>
        </p:nvSpPr>
        <p:spPr bwMode="auto">
          <a:xfrm>
            <a:off x="5682241" y="6368041"/>
            <a:ext cx="2393091" cy="27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1270"/>
              <a:t>Fonte: </a:t>
            </a:r>
            <a:r>
              <a:rPr lang="pt-BR" altLang="pt-BR" sz="1270">
                <a:solidFill>
                  <a:srgbClr val="000000"/>
                </a:solidFill>
              </a:rPr>
              <a:t>Decreto Nº 5.773, de 2006</a:t>
            </a:r>
            <a:endParaRPr lang="pt-BR" altLang="pt-BR" sz="1270"/>
          </a:p>
        </p:txBody>
      </p:sp>
    </p:spTree>
    <p:extLst>
      <p:ext uri="{BB962C8B-B14F-4D97-AF65-F5344CB8AC3E}">
        <p14:creationId xmlns:p14="http://schemas.microsoft.com/office/powerpoint/2010/main" val="33932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O </a:t>
            </a:r>
            <a:r>
              <a:rPr lang="pt-BR" sz="2400" dirty="0" smtClean="0"/>
              <a:t>Sistema integrado </a:t>
            </a:r>
            <a:r>
              <a:rPr lang="pt-BR" sz="2400" dirty="0"/>
              <a:t>de </a:t>
            </a:r>
            <a:r>
              <a:rPr lang="pt-BR" sz="2400" dirty="0" smtClean="0"/>
              <a:t>planejamento, orçamento e gestão do Governo do Maranhão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604250" y="6524625"/>
            <a:ext cx="539750" cy="333375"/>
          </a:xfrm>
        </p:spPr>
        <p:txBody>
          <a:bodyPr/>
          <a:lstStyle/>
          <a:p>
            <a:pPr>
              <a:defRPr/>
            </a:pPr>
            <a:fld id="{40A17D0D-30CE-41DB-9559-A4051E64EE27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graphicFrame>
        <p:nvGraphicFramePr>
          <p:cNvPr id="5" name="Diagrama 4"/>
          <p:cNvGraphicFramePr/>
          <p:nvPr/>
        </p:nvGraphicFramePr>
        <p:xfrm>
          <a:off x="-108520" y="0"/>
          <a:ext cx="8388424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eta para baixo 6"/>
          <p:cNvSpPr/>
          <p:nvPr/>
        </p:nvSpPr>
        <p:spPr>
          <a:xfrm>
            <a:off x="7524328" y="1916832"/>
            <a:ext cx="576064" cy="4032448"/>
          </a:xfrm>
          <a:prstGeom prst="downArrow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IMPLEMENTAÇÃO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8172400" y="1916832"/>
            <a:ext cx="576064" cy="4032448"/>
          </a:xfrm>
          <a:prstGeom prst="downArrow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MONITORAMENTO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Seta para cima 9"/>
          <p:cNvSpPr/>
          <p:nvPr/>
        </p:nvSpPr>
        <p:spPr>
          <a:xfrm>
            <a:off x="467544" y="1916832"/>
            <a:ext cx="576064" cy="4032448"/>
          </a:xfrm>
          <a:prstGeom prst="upArrow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AVALIAÇÃO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do PPA </a:t>
            </a:r>
            <a:r>
              <a:rPr lang="pt-BR" dirty="0" smtClean="0"/>
              <a:t>2016-2019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3EBEE-57F8-43B0-AF2A-547D1D25E8F3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9237263"/>
              </p:ext>
            </p:extLst>
          </p:nvPr>
        </p:nvGraphicFramePr>
        <p:xfrm>
          <a:off x="-133383" y="-642966"/>
          <a:ext cx="7715272" cy="807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Orçamento Público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06E549D-4FA3-49C6-8264-E031787B9644}" type="slidenum">
              <a:rPr lang="pt-BR" altLang="pt-BR" sz="1400">
                <a:solidFill>
                  <a:schemeClr val="bg1"/>
                </a:solidFill>
                <a:latin typeface="Calibri" pitchFamily="34" charset="0"/>
              </a:rPr>
              <a:pPr/>
              <a:t>22</a:t>
            </a:fld>
            <a:endParaRPr lang="pt-BR" altLang="pt-BR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2123728" y="1628800"/>
            <a:ext cx="187220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Estima Receita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788024" y="1628800"/>
            <a:ext cx="187220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/>
              <a:t>Fixa Despesa</a:t>
            </a:r>
          </a:p>
        </p:txBody>
      </p:sp>
      <p:cxnSp>
        <p:nvCxnSpPr>
          <p:cNvPr id="7" name="Conector angulado 6"/>
          <p:cNvCxnSpPr>
            <a:cxnSpLocks noChangeShapeType="1"/>
          </p:cNvCxnSpPr>
          <p:nvPr/>
        </p:nvCxnSpPr>
        <p:spPr bwMode="auto">
          <a:xfrm>
            <a:off x="3995738" y="2024063"/>
            <a:ext cx="792162" cy="15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tângulo de cantos arredondados 7"/>
          <p:cNvSpPr/>
          <p:nvPr/>
        </p:nvSpPr>
        <p:spPr>
          <a:xfrm>
            <a:off x="1187624" y="2996952"/>
            <a:ext cx="2088232" cy="792088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002060"/>
                </a:solidFill>
              </a:rPr>
              <a:t>Fontes de Financiamento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5436096" y="2996952"/>
            <a:ext cx="2088232" cy="792088"/>
          </a:xfrm>
          <a:prstGeom prst="roundRect">
            <a:avLst/>
          </a:prstGeom>
          <a:solidFill>
            <a:srgbClr val="FF99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>
                <a:solidFill>
                  <a:srgbClr val="002060"/>
                </a:solidFill>
              </a:rPr>
              <a:t>Categorias de Despesa</a:t>
            </a:r>
          </a:p>
        </p:txBody>
      </p:sp>
      <p:cxnSp>
        <p:nvCxnSpPr>
          <p:cNvPr id="10" name="Conector angulado 9"/>
          <p:cNvCxnSpPr>
            <a:cxnSpLocks noChangeShapeType="1"/>
          </p:cNvCxnSpPr>
          <p:nvPr/>
        </p:nvCxnSpPr>
        <p:spPr bwMode="auto">
          <a:xfrm rot="5400000">
            <a:off x="2357438" y="2295525"/>
            <a:ext cx="576262" cy="8270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ector angulado 9"/>
          <p:cNvCxnSpPr>
            <a:cxnSpLocks noChangeShapeType="1"/>
          </p:cNvCxnSpPr>
          <p:nvPr/>
        </p:nvCxnSpPr>
        <p:spPr bwMode="auto">
          <a:xfrm rot="16200000" flipH="1">
            <a:off x="5814219" y="2331244"/>
            <a:ext cx="576262" cy="755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4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r="41911" b="7817"/>
          <a:stretch>
            <a:fillRect/>
          </a:stretch>
        </p:blipFill>
        <p:spPr bwMode="auto">
          <a:xfrm>
            <a:off x="1476375" y="4581525"/>
            <a:ext cx="13668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9" t="51839" r="23051" b="31601"/>
          <a:stretch>
            <a:fillRect/>
          </a:stretch>
        </p:blipFill>
        <p:spPr bwMode="auto">
          <a:xfrm>
            <a:off x="5508625" y="4365625"/>
            <a:ext cx="20875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5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Estrutura do Orçamento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altLang="pt-BR" sz="2200" dirty="0" smtClean="0">
                <a:ea typeface="ＭＳ Ｐゴシック" pitchFamily="34" charset="-128"/>
              </a:rPr>
              <a:t>Programa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 smtClean="0">
                <a:ea typeface="ＭＳ Ｐゴシック" pitchFamily="34" charset="-128"/>
              </a:rPr>
              <a:t>Instrumento de organização da ação governamental visando à concretização dos objetivos pretendidos, sendo mensurado por indicadores estabelecidos no plano plurianual (PPA)</a:t>
            </a:r>
          </a:p>
          <a:p>
            <a:pPr>
              <a:lnSpc>
                <a:spcPct val="90000"/>
              </a:lnSpc>
            </a:pPr>
            <a:r>
              <a:rPr lang="pt-BR" altLang="pt-BR" sz="2200" dirty="0" smtClean="0">
                <a:ea typeface="ＭＳ Ｐゴシック" pitchFamily="34" charset="-128"/>
              </a:rPr>
              <a:t>Ação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 smtClean="0">
                <a:ea typeface="ＭＳ Ｐゴシック" pitchFamily="34" charset="-128"/>
              </a:rPr>
              <a:t>Instrumento de programação para alcançar o objetivo de um programa, classificada em</a:t>
            </a:r>
          </a:p>
          <a:p>
            <a:pPr lvl="2">
              <a:lnSpc>
                <a:spcPct val="90000"/>
              </a:lnSpc>
            </a:pPr>
            <a:r>
              <a:rPr lang="pt-BR" altLang="pt-BR" sz="1900" dirty="0" smtClean="0">
                <a:ea typeface="ＭＳ Ｐゴシック" pitchFamily="34" charset="-128"/>
              </a:rPr>
              <a:t>Projeto - Conjunto de operações, limitadas no tempo, das quais resulta um produto que concorre para a expansão ou o aperfeiçoamento da ação de governo</a:t>
            </a:r>
          </a:p>
          <a:p>
            <a:pPr lvl="2">
              <a:lnSpc>
                <a:spcPct val="90000"/>
              </a:lnSpc>
            </a:pPr>
            <a:r>
              <a:rPr lang="pt-BR" altLang="pt-BR" sz="1900" dirty="0" smtClean="0">
                <a:ea typeface="ＭＳ Ｐゴシック" pitchFamily="34" charset="-128"/>
              </a:rPr>
              <a:t>Atividade - Conjunto de operações que se realizam de modo contínuo e permanente, das quais resulta um produto necessário à manutenção da ação de governo</a:t>
            </a:r>
          </a:p>
          <a:p>
            <a:pPr lvl="2">
              <a:lnSpc>
                <a:spcPct val="90000"/>
              </a:lnSpc>
            </a:pPr>
            <a:r>
              <a:rPr lang="pt-BR" altLang="pt-BR" sz="1900" dirty="0" smtClean="0">
                <a:ea typeface="ＭＳ Ｐゴシック" pitchFamily="34" charset="-128"/>
              </a:rPr>
              <a:t>Operações Especiais - as despesas que não contribuem para a manutenção das ações de governo, das quais não resulta um produto, e não geram contraprestação direta sob a forma de bens ou serviços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10CC572-5D4B-46D4-BDC5-D02129072986}" type="slidenum">
              <a:rPr lang="pt-BR" altLang="pt-BR" sz="1400">
                <a:solidFill>
                  <a:schemeClr val="bg1"/>
                </a:solidFill>
                <a:latin typeface="Calibri" pitchFamily="34" charset="0"/>
              </a:rPr>
              <a:pPr/>
              <a:t>23</a:t>
            </a:fld>
            <a:endParaRPr lang="pt-BR" altLang="pt-BR" sz="140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Classificações Orçamentárias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altLang="pt-BR" sz="2200" smtClean="0">
                <a:ea typeface="ＭＳ Ｐゴシック" pitchFamily="34" charset="-128"/>
              </a:rPr>
              <a:t>Classificação Funcional</a:t>
            </a:r>
          </a:p>
          <a:p>
            <a:pPr lvl="1">
              <a:lnSpc>
                <a:spcPct val="90000"/>
              </a:lnSpc>
            </a:pPr>
            <a:r>
              <a:rPr lang="pt-BR" altLang="pt-BR" sz="2000" smtClean="0">
                <a:ea typeface="ＭＳ Ｐゴシック" pitchFamily="34" charset="-128"/>
              </a:rPr>
              <a:t>Função</a:t>
            </a:r>
          </a:p>
          <a:p>
            <a:pPr lvl="2">
              <a:lnSpc>
                <a:spcPct val="90000"/>
              </a:lnSpc>
            </a:pPr>
            <a:r>
              <a:rPr lang="pt-BR" altLang="pt-BR" sz="1900" smtClean="0">
                <a:ea typeface="ＭＳ Ｐゴシック" pitchFamily="34" charset="-128"/>
              </a:rPr>
              <a:t>Maior nível de agregação das diversas áreas de despesa</a:t>
            </a:r>
          </a:p>
          <a:p>
            <a:pPr lvl="1">
              <a:lnSpc>
                <a:spcPct val="90000"/>
              </a:lnSpc>
            </a:pPr>
            <a:r>
              <a:rPr lang="pt-BR" altLang="pt-BR" sz="2000" smtClean="0">
                <a:ea typeface="ＭＳ Ｐゴシック" pitchFamily="34" charset="-128"/>
              </a:rPr>
              <a:t>Subfunção</a:t>
            </a:r>
          </a:p>
          <a:p>
            <a:pPr lvl="2">
              <a:lnSpc>
                <a:spcPct val="90000"/>
              </a:lnSpc>
            </a:pPr>
            <a:r>
              <a:rPr lang="pt-BR" altLang="pt-BR" sz="1900" smtClean="0">
                <a:ea typeface="ＭＳ Ｐゴシック" pitchFamily="34" charset="-128"/>
              </a:rPr>
              <a:t>Partição da função, visando a agregar determinado subconjunto de despesa</a:t>
            </a:r>
          </a:p>
          <a:p>
            <a:pPr>
              <a:lnSpc>
                <a:spcPct val="90000"/>
              </a:lnSpc>
            </a:pPr>
            <a:r>
              <a:rPr lang="pt-BR" altLang="pt-BR" sz="2200" smtClean="0">
                <a:ea typeface="ＭＳ Ｐゴシック" pitchFamily="34" charset="-128"/>
              </a:rPr>
              <a:t>Classificação Institucional</a:t>
            </a:r>
          </a:p>
          <a:p>
            <a:pPr lvl="1">
              <a:lnSpc>
                <a:spcPct val="90000"/>
              </a:lnSpc>
            </a:pPr>
            <a:r>
              <a:rPr lang="pt-BR" altLang="pt-BR" sz="2000" smtClean="0">
                <a:ea typeface="ＭＳ Ｐゴシック" pitchFamily="34" charset="-128"/>
              </a:rPr>
              <a:t>Órgão</a:t>
            </a:r>
          </a:p>
          <a:p>
            <a:pPr lvl="2">
              <a:lnSpc>
                <a:spcPct val="90000"/>
              </a:lnSpc>
            </a:pPr>
            <a:r>
              <a:rPr lang="pt-BR" altLang="pt-BR" sz="1900" smtClean="0">
                <a:ea typeface="ＭＳ Ｐゴシック" pitchFamily="34" charset="-128"/>
              </a:rPr>
              <a:t>É o nível institucional que, por subordinação ou supervisão, agrega determinadas unidades orçamentárias e unidades administrativas</a:t>
            </a:r>
          </a:p>
          <a:p>
            <a:pPr lvl="1">
              <a:lnSpc>
                <a:spcPct val="90000"/>
              </a:lnSpc>
            </a:pPr>
            <a:r>
              <a:rPr lang="pt-BR" altLang="pt-BR" sz="2000" smtClean="0">
                <a:ea typeface="ＭＳ Ｐゴシック" pitchFamily="34" charset="-128"/>
              </a:rPr>
              <a:t>Unidade Orçamentária</a:t>
            </a:r>
          </a:p>
          <a:p>
            <a:pPr lvl="2">
              <a:lnSpc>
                <a:spcPct val="90000"/>
              </a:lnSpc>
            </a:pPr>
            <a:r>
              <a:rPr lang="pt-BR" altLang="pt-BR" sz="1900" smtClean="0">
                <a:ea typeface="ＭＳ Ｐゴシック" pitchFamily="34" charset="-128"/>
              </a:rPr>
              <a:t>Grupamento de serviços subordinados ao mesmo Órgão a que são consignadas dotações orçamentárias próprias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2D59C3-BAA8-437C-AD31-12BDDA0483C3}" type="slidenum">
              <a:rPr lang="pt-BR" altLang="pt-BR" sz="1400">
                <a:solidFill>
                  <a:schemeClr val="bg1"/>
                </a:solidFill>
                <a:latin typeface="Calibri" pitchFamily="34" charset="0"/>
              </a:rPr>
              <a:pPr/>
              <a:t>24</a:t>
            </a:fld>
            <a:endParaRPr lang="pt-BR" altLang="pt-BR" sz="140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ea typeface="ＭＳ Ｐゴシック" pitchFamily="34" charset="-128"/>
              </a:rPr>
              <a:t>Classificações Orçamentárias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pt-BR" sz="2400" smtClean="0">
                <a:ea typeface="ＭＳ Ｐゴシック" pitchFamily="34" charset="-128"/>
              </a:rPr>
              <a:t>Classificação Econômica</a:t>
            </a:r>
          </a:p>
          <a:p>
            <a:pPr lvl="1"/>
            <a:r>
              <a:rPr lang="pt-BR" altLang="pt-BR" sz="2200" smtClean="0">
                <a:ea typeface="ＭＳ Ｐゴシック" pitchFamily="34" charset="-128"/>
              </a:rPr>
              <a:t>Despesa Corrente</a:t>
            </a:r>
          </a:p>
          <a:p>
            <a:pPr lvl="2"/>
            <a:r>
              <a:rPr lang="pt-BR" altLang="pt-BR" sz="2000" smtClean="0">
                <a:ea typeface="ＭＳ Ｐゴシック" pitchFamily="34" charset="-128"/>
              </a:rPr>
              <a:t>Pessoal e Encargos / Juros e Encargos / Outras Despesas Correntes</a:t>
            </a:r>
          </a:p>
          <a:p>
            <a:pPr lvl="1"/>
            <a:r>
              <a:rPr lang="pt-BR" altLang="pt-BR" sz="2200" smtClean="0">
                <a:ea typeface="ＭＳ Ｐゴシック" pitchFamily="34" charset="-128"/>
              </a:rPr>
              <a:t>Despesa de Capital</a:t>
            </a:r>
          </a:p>
          <a:p>
            <a:pPr lvl="2"/>
            <a:r>
              <a:rPr lang="pt-BR" altLang="pt-BR" sz="2000" smtClean="0">
                <a:ea typeface="ＭＳ Ｐゴシック" pitchFamily="34" charset="-128"/>
              </a:rPr>
              <a:t>Investimentos / Inversões Financeiras / Amortização da Dívida</a:t>
            </a:r>
          </a:p>
          <a:p>
            <a:pPr lvl="1"/>
            <a:r>
              <a:rPr lang="pt-BR" altLang="pt-BR" sz="2200" smtClean="0">
                <a:ea typeface="ＭＳ Ｐゴシック" pitchFamily="34" charset="-128"/>
              </a:rPr>
              <a:t>Modalidade de Aplicação</a:t>
            </a:r>
          </a:p>
          <a:p>
            <a:pPr lvl="2"/>
            <a:r>
              <a:rPr lang="pt-BR" altLang="pt-BR" sz="2000" smtClean="0">
                <a:ea typeface="ＭＳ Ｐゴシック" pitchFamily="34" charset="-128"/>
              </a:rPr>
              <a:t>Direta ou Transferências</a:t>
            </a:r>
          </a:p>
          <a:p>
            <a:pPr lvl="1"/>
            <a:r>
              <a:rPr lang="pt-BR" altLang="pt-BR" sz="2200" smtClean="0">
                <a:ea typeface="ＭＳ Ｐゴシック" pitchFamily="34" charset="-128"/>
              </a:rPr>
              <a:t>Elemento de Despesa</a:t>
            </a:r>
          </a:p>
          <a:p>
            <a:pPr lvl="2"/>
            <a:r>
              <a:rPr lang="pt-BR" altLang="pt-BR" sz="2000" smtClean="0">
                <a:ea typeface="ＭＳ Ｐゴシック" pitchFamily="34" charset="-128"/>
              </a:rPr>
              <a:t>Classifica bens ou serviços adquiridos, independentemente das suas finalidades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01D8E2A-286B-4F50-9845-B192FABFC284}" type="slidenum">
              <a:rPr lang="pt-BR" altLang="pt-BR" sz="1400">
                <a:solidFill>
                  <a:schemeClr val="bg1"/>
                </a:solidFill>
                <a:latin typeface="Calibri" pitchFamily="34" charset="0"/>
              </a:rPr>
              <a:pPr/>
              <a:t>25</a:t>
            </a:fld>
            <a:endParaRPr lang="pt-BR" altLang="pt-BR" sz="140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6" name="Conector reto 5"/>
          <p:cNvCxnSpPr>
            <a:cxnSpLocks noChangeShapeType="1"/>
          </p:cNvCxnSpPr>
          <p:nvPr/>
        </p:nvCxnSpPr>
        <p:spPr bwMode="auto">
          <a:xfrm>
            <a:off x="1044575" y="3860800"/>
            <a:ext cx="7848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018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mtClean="0">
                <a:ea typeface="ＭＳ Ｐゴシック" pitchFamily="34" charset="-128"/>
              </a:rPr>
              <a:t>Classificação Econômica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1FFE7AB-3F7A-45FD-AF63-6BDAB048FA62}" type="slidenum">
              <a:rPr lang="pt-BR" altLang="pt-BR" sz="1400">
                <a:solidFill>
                  <a:schemeClr val="bg1"/>
                </a:solidFill>
                <a:latin typeface="Calibri" pitchFamily="34" charset="0"/>
              </a:rPr>
              <a:pPr/>
              <a:t>26</a:t>
            </a:fld>
            <a:endParaRPr lang="pt-BR" altLang="pt-BR" sz="1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99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33538"/>
            <a:ext cx="8407400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1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24219" r="18521" b="11328"/>
          <a:stretch/>
        </p:blipFill>
        <p:spPr bwMode="auto">
          <a:xfrm>
            <a:off x="35495" y="692696"/>
            <a:ext cx="9108505" cy="544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6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988"/>
            <a:ext cx="9144000" cy="1025525"/>
          </a:xfrm>
        </p:spPr>
        <p:txBody>
          <a:bodyPr/>
          <a:lstStyle/>
          <a:p>
            <a:r>
              <a:rPr lang="pt-BR" dirty="0" smtClean="0"/>
              <a:t>Condições para o sucesso na execução orçamentária financeira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17D0D-30CE-41DB-9559-A4051E64EE27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Clareza nos objetivos e metas</a:t>
            </a:r>
          </a:p>
          <a:p>
            <a:r>
              <a:rPr lang="pt-BR" dirty="0" err="1" smtClean="0"/>
              <a:t>Pactuação</a:t>
            </a:r>
            <a:r>
              <a:rPr lang="pt-BR" dirty="0" smtClean="0"/>
              <a:t> destes objetivos e metas com a administração superior (Governo e Reitoria)</a:t>
            </a:r>
          </a:p>
          <a:p>
            <a:r>
              <a:rPr lang="pt-BR" dirty="0" err="1" smtClean="0"/>
              <a:t>Pactuação</a:t>
            </a:r>
            <a:r>
              <a:rPr lang="pt-BR" dirty="0" smtClean="0"/>
              <a:t> destes objetivos e metas com os outros níveis de gestão</a:t>
            </a:r>
          </a:p>
          <a:p>
            <a:r>
              <a:rPr lang="pt-BR" dirty="0" smtClean="0"/>
              <a:t>Avaliação e comunicação dos resultados a toda a comunidade (instrumentos de transparência)</a:t>
            </a:r>
          </a:p>
          <a:p>
            <a:r>
              <a:rPr lang="pt-BR" dirty="0" smtClean="0"/>
              <a:t>Aderência as previsões orçamentárias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58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2982241" y="816841"/>
            <a:ext cx="616176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8" name="Objeto 22"/>
          <p:cNvGraphicFramePr>
            <a:graphicFrameLocks noChangeAspect="1"/>
          </p:cNvGraphicFramePr>
          <p:nvPr/>
        </p:nvGraphicFramePr>
        <p:xfrm>
          <a:off x="159841" y="227881"/>
          <a:ext cx="1915200" cy="71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41" y="227881"/>
                        <a:ext cx="1915200" cy="718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tângulo 3"/>
          <p:cNvSpPr>
            <a:spLocks noChangeArrowheads="1"/>
          </p:cNvSpPr>
          <p:nvPr/>
        </p:nvSpPr>
        <p:spPr bwMode="auto">
          <a:xfrm>
            <a:off x="410401" y="2354825"/>
            <a:ext cx="8337600" cy="3699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algn="tl" rotWithShape="0">
              <a:prstClr val="black">
                <a:alpha val="35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É o documento em que se definem a missão e as estratégias da Instituição para atingir suas metas e objetivos, abrangendo um período de cinco anos. </a:t>
            </a:r>
          </a:p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endParaRPr lang="pt-BR" altLang="pt-BR" dirty="0">
              <a:solidFill>
                <a:schemeClr val="tx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Contempla o cronograma e a metodologia de implementação dos objetivos, metas e ações da Instituição, observando coerência entre as diversas ações, manutenção de padrões de qualidade e o orçamento. </a:t>
            </a:r>
          </a:p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endParaRPr lang="pt-BR" altLang="pt-BR" dirty="0">
              <a:solidFill>
                <a:schemeClr val="tx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Deve apresentar um quadro-resumo contendo os principais indicadores de desempenho, que possibilite comparar, para cada um, a situação atual e futura (após a vigência do PDI). </a:t>
            </a:r>
          </a:p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endParaRPr lang="pt-BR" altLang="pt-BR" dirty="0">
              <a:solidFill>
                <a:schemeClr val="tx1"/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 marL="285750" indent="-285750" algn="just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Deve estar intimamente articulado com a prática e os resultados da avaliação institucional, realizada tanto como procedimento </a:t>
            </a:r>
            <a:r>
              <a:rPr lang="pt-BR" altLang="pt-BR" dirty="0" err="1"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autoavaliativo</a:t>
            </a:r>
            <a:r>
              <a:rPr lang="pt-BR" altLang="pt-BR" dirty="0">
                <a:solidFill>
                  <a:schemeClr val="tx1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 quanto externo. </a:t>
            </a:r>
          </a:p>
        </p:txBody>
      </p:sp>
      <p:sp>
        <p:nvSpPr>
          <p:cNvPr id="8" name="Retângulo 14"/>
          <p:cNvSpPr>
            <a:spLocks noChangeArrowheads="1"/>
          </p:cNvSpPr>
          <p:nvPr/>
        </p:nvSpPr>
        <p:spPr bwMode="auto">
          <a:xfrm>
            <a:off x="410401" y="1665000"/>
            <a:ext cx="1927131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2100" b="1" dirty="0">
                <a:cs typeface="Arial Unicode MS" panose="020B0604020202020204" pitchFamily="34" charset="-128"/>
              </a:rPr>
              <a:t>O QUE É O PDI?</a:t>
            </a:r>
          </a:p>
        </p:txBody>
      </p:sp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6585121" y="328680"/>
            <a:ext cx="1731693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2100" b="1" dirty="0">
                <a:cs typeface="Arial Unicode MS" panose="020B0604020202020204" pitchFamily="34" charset="-128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3838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2982241" y="816841"/>
            <a:ext cx="616176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2" name="Objeto 22"/>
          <p:cNvGraphicFramePr>
            <a:graphicFrameLocks noChangeAspect="1"/>
          </p:cNvGraphicFramePr>
          <p:nvPr/>
        </p:nvGraphicFramePr>
        <p:xfrm>
          <a:off x="159841" y="227881"/>
          <a:ext cx="1915200" cy="71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41" y="227881"/>
                        <a:ext cx="1915200" cy="718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14"/>
          <p:cNvSpPr>
            <a:spLocks noChangeArrowheads="1"/>
          </p:cNvSpPr>
          <p:nvPr/>
        </p:nvSpPr>
        <p:spPr bwMode="auto">
          <a:xfrm>
            <a:off x="2874241" y="1600202"/>
            <a:ext cx="3171125" cy="483209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2540" b="1" cap="all" dirty="0">
                <a:cs typeface="Arial Unicode MS" panose="020B0604020202020204" pitchFamily="34" charset="-128"/>
              </a:rPr>
              <a:t>Importância do PDI</a:t>
            </a:r>
          </a:p>
        </p:txBody>
      </p:sp>
      <p:sp>
        <p:nvSpPr>
          <p:cNvPr id="6" name="Retângulo 5"/>
          <p:cNvSpPr/>
          <p:nvPr/>
        </p:nvSpPr>
        <p:spPr>
          <a:xfrm>
            <a:off x="803427" y="2351963"/>
            <a:ext cx="7418518" cy="2196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algn="tl" rotWithShape="0">
              <a:prstClr val="black">
                <a:alpha val="35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sz="2100" dirty="0">
                <a:latin typeface="Arial" panose="020B0604020202020204" pitchFamily="34" charset="0"/>
                <a:cs typeface="Arial Unicode MS" panose="020B0604020202020204" pitchFamily="34" charset="-128"/>
              </a:rPr>
              <a:t>Um </a:t>
            </a:r>
            <a:r>
              <a:rPr lang="pt-BR" sz="2100" b="1" dirty="0">
                <a:latin typeface="Arial" panose="020B0604020202020204" pitchFamily="34" charset="0"/>
                <a:cs typeface="Arial Unicode MS" panose="020B0604020202020204" pitchFamily="34" charset="-128"/>
              </a:rPr>
              <a:t>instrumento de gestão </a:t>
            </a:r>
            <a:r>
              <a:rPr lang="pt-BR" sz="2100" dirty="0">
                <a:latin typeface="Arial" panose="020B0604020202020204" pitchFamily="34" charset="0"/>
                <a:cs typeface="Arial Unicode MS" panose="020B0604020202020204" pitchFamily="34" charset="-128"/>
              </a:rPr>
              <a:t>para: </a:t>
            </a:r>
          </a:p>
          <a:p>
            <a:pPr algn="just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sz="2100" dirty="0"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 marL="342896" indent="-342896" algn="just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sz="2100" dirty="0">
                <a:latin typeface="Arial" panose="020B0604020202020204" pitchFamily="34" charset="0"/>
                <a:cs typeface="Arial Unicode MS" panose="020B0604020202020204" pitchFamily="34" charset="-128"/>
              </a:rPr>
              <a:t>melhorar os processos e dar efetividade aos resultados; </a:t>
            </a:r>
          </a:p>
          <a:p>
            <a:pPr marL="342896" indent="-342896" algn="just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pt-BR" sz="2100" dirty="0"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 marL="342896" indent="-342896" algn="just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sz="2100" dirty="0">
                <a:latin typeface="Arial" panose="020B0604020202020204" pitchFamily="34" charset="0"/>
                <a:cs typeface="Arial Unicode MS" panose="020B0604020202020204" pitchFamily="34" charset="-128"/>
              </a:rPr>
              <a:t>adequar as ofertas de serviço e atividades existentes; </a:t>
            </a:r>
          </a:p>
          <a:p>
            <a:pPr marL="342896" indent="-342896" algn="just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pt-BR" sz="2100" dirty="0"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 marL="342896" indent="-342896" algn="just">
              <a:lnSpc>
                <a:spcPct val="93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pt-BR" sz="2100" dirty="0">
                <a:latin typeface="Arial" panose="020B0604020202020204" pitchFamily="34" charset="0"/>
                <a:cs typeface="Arial Unicode MS" panose="020B0604020202020204" pitchFamily="34" charset="-128"/>
              </a:rPr>
              <a:t>poder vincular as ações programadas com o orçamento.</a:t>
            </a:r>
          </a:p>
        </p:txBody>
      </p:sp>
      <p:sp>
        <p:nvSpPr>
          <p:cNvPr id="7" name="Retângulo 14"/>
          <p:cNvSpPr>
            <a:spLocks noChangeArrowheads="1"/>
          </p:cNvSpPr>
          <p:nvPr/>
        </p:nvSpPr>
        <p:spPr bwMode="auto">
          <a:xfrm>
            <a:off x="6585121" y="328680"/>
            <a:ext cx="1731693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2100" b="1" dirty="0">
                <a:cs typeface="Arial Unicode MS" panose="020B0604020202020204" pitchFamily="34" charset="-128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255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2982241" y="816841"/>
            <a:ext cx="616176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1044856" y="2621256"/>
            <a:ext cx="7313198" cy="2325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algn="tl" rotWithShape="0">
              <a:prstClr val="black">
                <a:alpha val="35000"/>
              </a:prstClr>
            </a:outerShdw>
            <a:softEdge rad="12700"/>
          </a:effectLst>
        </p:spPr>
        <p:txBody>
          <a:bodyPr>
            <a:spAutoFit/>
          </a:bodyPr>
          <a:lstStyle>
            <a:defPPr>
              <a:defRPr lang="en-GB"/>
            </a:defPPr>
            <a:lvl1pPr algn="just" eaLnBrk="1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pt-BR" altLang="pt-BR" sz="2903" dirty="0">
                <a:cs typeface="Arial Unicode MS" panose="020B0604020202020204" pitchFamily="34" charset="-128"/>
              </a:rPr>
              <a:t>Os eixos temáticos foram definidos conforme:</a:t>
            </a: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pt-BR" altLang="pt-BR" sz="2903" dirty="0">
                <a:cs typeface="Arial Unicode MS" panose="020B0604020202020204" pitchFamily="34" charset="-128"/>
              </a:rPr>
              <a:t>conteúdo mínimo previsto no Decreto </a:t>
            </a:r>
            <a:r>
              <a:rPr lang="pt-BR" altLang="pt-BR" sz="2903" dirty="0" smtClean="0">
                <a:cs typeface="Arial Unicode MS" panose="020B0604020202020204" pitchFamily="34" charset="-128"/>
              </a:rPr>
              <a:t>5.773/2006</a:t>
            </a: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pt-BR" altLang="pt-BR" sz="2903" dirty="0" smtClean="0">
                <a:cs typeface="Arial Unicode MS" panose="020B0604020202020204" pitchFamily="34" charset="-128"/>
              </a:rPr>
              <a:t>Resolução N° 298/2006 – CEE/MA</a:t>
            </a:r>
            <a:endParaRPr lang="pt-BR" altLang="pt-BR" sz="2903" dirty="0">
              <a:cs typeface="Arial Unicode MS" panose="020B0604020202020204" pitchFamily="34" charset="-128"/>
            </a:endParaRPr>
          </a:p>
          <a:p>
            <a:pPr marL="414726" indent="-414726">
              <a:buFont typeface="Arial" panose="020B0604020202020204" pitchFamily="34" charset="0"/>
              <a:buChar char="•"/>
              <a:defRPr/>
            </a:pPr>
            <a:r>
              <a:rPr lang="pt-BR" altLang="pt-BR" sz="2903" dirty="0">
                <a:cs typeface="Arial Unicode MS" panose="020B0604020202020204" pitchFamily="34" charset="-128"/>
              </a:rPr>
              <a:t>realidade da Instituição</a:t>
            </a:r>
          </a:p>
        </p:txBody>
      </p:sp>
      <p:graphicFrame>
        <p:nvGraphicFramePr>
          <p:cNvPr id="10242" name="Objeto 22"/>
          <p:cNvGraphicFramePr>
            <a:graphicFrameLocks noChangeAspect="1"/>
          </p:cNvGraphicFramePr>
          <p:nvPr/>
        </p:nvGraphicFramePr>
        <p:xfrm>
          <a:off x="159841" y="227881"/>
          <a:ext cx="1915200" cy="71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41" y="227881"/>
                        <a:ext cx="1915200" cy="718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6585121" y="328680"/>
            <a:ext cx="1731693" cy="41549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2100" b="1" dirty="0">
                <a:cs typeface="Arial Unicode MS" panose="020B0604020202020204" pitchFamily="34" charset="-128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1614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2982241" y="816841"/>
            <a:ext cx="616176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6" name="Objeto 22"/>
          <p:cNvGraphicFramePr>
            <a:graphicFrameLocks noChangeAspect="1"/>
          </p:cNvGraphicFramePr>
          <p:nvPr/>
        </p:nvGraphicFramePr>
        <p:xfrm>
          <a:off x="159841" y="227881"/>
          <a:ext cx="1915200" cy="71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41" y="227881"/>
                        <a:ext cx="1915200" cy="718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667208" y="1680793"/>
            <a:ext cx="764064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25400" dir="5400000" algn="tl" rotWithShape="0">
              <a:prstClr val="black">
                <a:alpha val="35000"/>
              </a:prstClr>
            </a:outerShdw>
            <a:softEdge rad="12700"/>
          </a:effectLst>
        </p:spPr>
        <p:txBody>
          <a:bodyPr>
            <a:spAutoFit/>
          </a:bodyPr>
          <a:lstStyle>
            <a:defPPr>
              <a:defRPr lang="pt-BR"/>
            </a:defPPr>
            <a:lvl1pPr algn="just">
              <a:lnSpc>
                <a:spcPct val="100000"/>
              </a:lnSpc>
              <a:buClr>
                <a:srgbClr val="000000"/>
              </a:buClr>
              <a:buSzPct val="100000"/>
              <a:buFontTx/>
              <a:buNone/>
              <a:defRPr sz="2903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400" dirty="0"/>
              <a:t>PERFIL INSTITUCIONAL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400" dirty="0"/>
              <a:t>DIRETRIZES ESTRATÉGIAS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400" dirty="0"/>
              <a:t>PROJETO PEDAGÓGICO INSTITUCIONAL - PPI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400" dirty="0"/>
              <a:t>PLANO DE OFERTA DE CURSOS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400" dirty="0"/>
              <a:t>CORPO DOCENTE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400" dirty="0"/>
              <a:t>CORPO TÉCNICO/ADMINISTRATIVO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400" dirty="0"/>
              <a:t>ORGANIZAÇÂO ADMINISTRATIVA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400" dirty="0"/>
              <a:t>POLÍTICA DE </a:t>
            </a:r>
            <a:r>
              <a:rPr lang="pt-BR" altLang="pt-BR" sz="2400" dirty="0" smtClean="0"/>
              <a:t>ATENDIMENTO AO DISCENTE</a:t>
            </a:r>
            <a:endParaRPr lang="pt-BR" alt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400" dirty="0"/>
              <a:t>INFRAESTRUTURA E INSTALAÇÕES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400" dirty="0">
                <a:solidFill>
                  <a:srgbClr val="0070C0"/>
                </a:solidFill>
              </a:rPr>
              <a:t>CAPACIDADE E SUSTENTABILIDADE FINANCEIRA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t-BR" altLang="pt-BR" sz="2400" dirty="0"/>
              <a:t>AVALIAÇÃO E ACOMPANHAMENTO </a:t>
            </a:r>
            <a:r>
              <a:rPr lang="pt-BR" altLang="pt-BR" sz="2400" dirty="0" smtClean="0"/>
              <a:t>DO DESENVOLVIMENTO </a:t>
            </a:r>
            <a:r>
              <a:rPr lang="pt-BR" altLang="pt-BR" sz="2400" dirty="0"/>
              <a:t>INSTITUCIONAL</a:t>
            </a:r>
          </a:p>
        </p:txBody>
      </p:sp>
      <p:sp>
        <p:nvSpPr>
          <p:cNvPr id="7" name="Retângulo 14"/>
          <p:cNvSpPr>
            <a:spLocks noChangeArrowheads="1"/>
          </p:cNvSpPr>
          <p:nvPr/>
        </p:nvSpPr>
        <p:spPr bwMode="auto">
          <a:xfrm>
            <a:off x="6204710" y="376201"/>
            <a:ext cx="2265621" cy="39389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buSzPct val="100000"/>
              <a:buFontTx/>
              <a:buNone/>
              <a:defRPr/>
            </a:pPr>
            <a:r>
              <a:rPr lang="pt-BR" altLang="pt-BR" sz="2177" b="1" cap="all" dirty="0">
                <a:cs typeface="Arial Unicode MS" panose="020B0604020202020204" pitchFamily="34" charset="-128"/>
              </a:rPr>
              <a:t>Eixos temáticos</a:t>
            </a:r>
          </a:p>
        </p:txBody>
      </p:sp>
    </p:spTree>
    <p:extLst>
      <p:ext uri="{BB962C8B-B14F-4D97-AF65-F5344CB8AC3E}">
        <p14:creationId xmlns:p14="http://schemas.microsoft.com/office/powerpoint/2010/main" val="21718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2982241" y="816841"/>
            <a:ext cx="616176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4" name="Objeto 22"/>
          <p:cNvGraphicFramePr>
            <a:graphicFrameLocks noChangeAspect="1"/>
          </p:cNvGraphicFramePr>
          <p:nvPr/>
        </p:nvGraphicFramePr>
        <p:xfrm>
          <a:off x="159841" y="227881"/>
          <a:ext cx="1915200" cy="71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r:id="rId3" imgW="40611960" imgH="14252400" progId="">
                  <p:embed/>
                </p:oleObj>
              </mc:Choice>
              <mc:Fallback>
                <p:oleObj r:id="rId3" imgW="40611960" imgH="1425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41" y="227881"/>
                        <a:ext cx="1915200" cy="718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4"/>
          <p:cNvSpPr>
            <a:spLocks noChangeArrowheads="1"/>
          </p:cNvSpPr>
          <p:nvPr/>
        </p:nvSpPr>
        <p:spPr bwMode="auto">
          <a:xfrm>
            <a:off x="6204710" y="376201"/>
            <a:ext cx="2265621" cy="39389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>
              <a:buSzPct val="100000"/>
              <a:buFontTx/>
              <a:buNone/>
              <a:defRPr/>
            </a:pPr>
            <a:r>
              <a:rPr lang="pt-BR" altLang="pt-BR" sz="2177" b="1" cap="all" dirty="0">
                <a:cs typeface="Arial Unicode MS" panose="020B0604020202020204" pitchFamily="34" charset="-128"/>
              </a:rPr>
              <a:t>Eixos temáticos</a:t>
            </a:r>
          </a:p>
        </p:txBody>
      </p:sp>
      <p:grpSp>
        <p:nvGrpSpPr>
          <p:cNvPr id="23557" name="Grupo 9"/>
          <p:cNvGrpSpPr>
            <a:grpSpLocks/>
          </p:cNvGrpSpPr>
          <p:nvPr/>
        </p:nvGrpSpPr>
        <p:grpSpPr bwMode="auto">
          <a:xfrm>
            <a:off x="718561" y="1470601"/>
            <a:ext cx="7837920" cy="1398240"/>
            <a:chOff x="2448024" y="1331564"/>
            <a:chExt cx="5545039" cy="2269423"/>
          </a:xfrm>
        </p:grpSpPr>
        <p:sp>
          <p:nvSpPr>
            <p:cNvPr id="9" name="Retângulo de cantos arredondados 8"/>
            <p:cNvSpPr/>
            <p:nvPr/>
          </p:nvSpPr>
          <p:spPr bwMode="auto">
            <a:xfrm>
              <a:off x="2448024" y="1331564"/>
              <a:ext cx="5545039" cy="226942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sz="1633">
                <a:latin typeface="Arial" panose="020B0604020202020204" pitchFamily="34" charset="0"/>
                <a:cs typeface="Arial Unicode MS" panose="020B0604020202020204" pitchFamily="34" charset="-128"/>
              </a:endParaRPr>
            </a:p>
          </p:txBody>
        </p:sp>
        <p:grpSp>
          <p:nvGrpSpPr>
            <p:cNvPr id="23565" name="Grupo 7"/>
            <p:cNvGrpSpPr>
              <a:grpSpLocks/>
            </p:cNvGrpSpPr>
            <p:nvPr/>
          </p:nvGrpSpPr>
          <p:grpSpPr bwMode="auto">
            <a:xfrm>
              <a:off x="2735263" y="1604789"/>
              <a:ext cx="5038725" cy="890105"/>
              <a:chOff x="2735263" y="1604789"/>
              <a:chExt cx="5038725" cy="890105"/>
            </a:xfrm>
          </p:grpSpPr>
          <p:sp>
            <p:nvSpPr>
              <p:cNvPr id="23566" name="Retângulo 4"/>
              <p:cNvSpPr>
                <a:spLocks noChangeArrowheads="1"/>
              </p:cNvSpPr>
              <p:nvPr/>
            </p:nvSpPr>
            <p:spPr bwMode="auto">
              <a:xfrm>
                <a:off x="2735263" y="2035110"/>
                <a:ext cx="5038725" cy="459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0160">
                  <a:lnSpc>
                    <a:spcPct val="76000"/>
                  </a:lnSpc>
                  <a:buSzPct val="100000"/>
                  <a:tabLst>
                    <a:tab pos="20160" algn="l"/>
                    <a:tab pos="426246" algn="l"/>
                    <a:tab pos="833773" algn="l"/>
                    <a:tab pos="1241298" algn="l"/>
                    <a:tab pos="1648825" algn="l"/>
                    <a:tab pos="2056350" algn="l"/>
                    <a:tab pos="2463877" algn="l"/>
                    <a:tab pos="2871402" algn="l"/>
                    <a:tab pos="3278929" algn="l"/>
                    <a:tab pos="3686454" algn="l"/>
                    <a:tab pos="4093981" algn="l"/>
                    <a:tab pos="4501506" algn="l"/>
                    <a:tab pos="4909033" algn="l"/>
                    <a:tab pos="5316558" algn="l"/>
                    <a:tab pos="5724085" algn="l"/>
                    <a:tab pos="6131610" algn="l"/>
                    <a:tab pos="6539137" algn="l"/>
                    <a:tab pos="6946663" algn="l"/>
                    <a:tab pos="7354189" algn="l"/>
                    <a:tab pos="7761715" algn="l"/>
                    <a:tab pos="8169241" algn="l"/>
                  </a:tabLst>
                </a:pPr>
                <a:r>
                  <a:rPr lang="pt-BR" altLang="pt-BR" sz="1633">
                    <a:solidFill>
                      <a:srgbClr val="000000"/>
                    </a:solidFill>
                    <a:cs typeface="Arial" charset="0"/>
                  </a:rPr>
                  <a:t>X. demonstrativo de capacidade e sustentabilidade financeiras.</a:t>
                </a:r>
              </a:p>
            </p:txBody>
          </p:sp>
          <p:sp>
            <p:nvSpPr>
              <p:cNvPr id="23567" name="Retângulo 6"/>
              <p:cNvSpPr>
                <a:spLocks noChangeArrowheads="1"/>
              </p:cNvSpPr>
              <p:nvPr/>
            </p:nvSpPr>
            <p:spPr bwMode="auto">
              <a:xfrm>
                <a:off x="4027242" y="1604789"/>
                <a:ext cx="2124422" cy="459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76000"/>
                  </a:lnSpc>
                  <a:buSzPct val="100000"/>
                  <a:tabLst>
                    <a:tab pos="0" algn="l"/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pt-BR" altLang="pt-BR" sz="1633" b="1">
                    <a:solidFill>
                      <a:srgbClr val="000000"/>
                    </a:solidFill>
                    <a:cs typeface="Arial" charset="0"/>
                  </a:rPr>
                  <a:t>Artigo 16 do decreto 5.773/2006</a:t>
                </a:r>
              </a:p>
            </p:txBody>
          </p:sp>
        </p:grpSp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089441" y="4235401"/>
            <a:ext cx="2743200" cy="6523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81638" tIns="63351" rIns="81638" bIns="40819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9pPr>
          </a:lstStyle>
          <a:p>
            <a:pPr>
              <a:spcAft>
                <a:spcPts val="522"/>
              </a:spcAft>
              <a:defRPr/>
            </a:pPr>
            <a:r>
              <a:rPr lang="pt-BR" altLang="pt-BR" sz="1633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 Unicode MS" panose="020B0604020202020204" pitchFamily="34" charset="-128"/>
              </a:rPr>
              <a:t>CAPACIDADE E SUSTENTABILIDADE FINANCEIRA</a:t>
            </a:r>
          </a:p>
        </p:txBody>
      </p:sp>
      <p:sp>
        <p:nvSpPr>
          <p:cNvPr id="23559" name="Retângulo de cantos arredondados 1"/>
          <p:cNvSpPr>
            <a:spLocks noChangeArrowheads="1"/>
          </p:cNvSpPr>
          <p:nvPr/>
        </p:nvSpPr>
        <p:spPr bwMode="auto">
          <a:xfrm>
            <a:off x="1175041" y="4212361"/>
            <a:ext cx="848160" cy="81648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3991" dirty="0"/>
              <a:t>10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024641" y="3532682"/>
            <a:ext cx="849913" cy="42736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177" b="1" dirty="0">
                <a:solidFill>
                  <a:schemeClr val="accent6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EIXO</a:t>
            </a:r>
          </a:p>
        </p:txBody>
      </p:sp>
      <p:cxnSp>
        <p:nvCxnSpPr>
          <p:cNvPr id="23561" name="Conector angulado 3"/>
          <p:cNvCxnSpPr>
            <a:cxnSpLocks noChangeShapeType="1"/>
            <a:stCxn id="9" idx="1"/>
            <a:endCxn id="23559" idx="1"/>
          </p:cNvCxnSpPr>
          <p:nvPr/>
        </p:nvCxnSpPr>
        <p:spPr bwMode="auto">
          <a:xfrm rot="10800000" flipH="1" flipV="1">
            <a:off x="718561" y="2169001"/>
            <a:ext cx="456480" cy="2452320"/>
          </a:xfrm>
          <a:prstGeom prst="bentConnector3">
            <a:avLst>
              <a:gd name="adj1" fmla="val -45315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" name="Retângulo 13"/>
          <p:cNvSpPr/>
          <p:nvPr/>
        </p:nvSpPr>
        <p:spPr>
          <a:xfrm>
            <a:off x="4573441" y="4109550"/>
            <a:ext cx="4570560" cy="2723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160">
              <a:lnSpc>
                <a:spcPct val="150000"/>
              </a:lnSpc>
              <a:buSzPct val="100000"/>
              <a:tabLst>
                <a:tab pos="20160" algn="l"/>
                <a:tab pos="426246" algn="l"/>
                <a:tab pos="833773" algn="l"/>
                <a:tab pos="1241298" algn="l"/>
                <a:tab pos="1648825" algn="l"/>
                <a:tab pos="2056350" algn="l"/>
                <a:tab pos="2463877" algn="l"/>
                <a:tab pos="2871402" algn="l"/>
                <a:tab pos="3278929" algn="l"/>
                <a:tab pos="3686454" algn="l"/>
                <a:tab pos="4093981" algn="l"/>
                <a:tab pos="4501506" algn="l"/>
                <a:tab pos="4909033" algn="l"/>
                <a:tab pos="5316558" algn="l"/>
                <a:tab pos="5724085" algn="l"/>
                <a:tab pos="6131610" algn="l"/>
                <a:tab pos="6539137" algn="l"/>
                <a:tab pos="6946663" algn="l"/>
                <a:tab pos="7354189" algn="l"/>
                <a:tab pos="7761715" algn="l"/>
                <a:tab pos="8169241" algn="l"/>
              </a:tabLst>
              <a:defRPr/>
            </a:pPr>
            <a:r>
              <a:rPr lang="pt-BR" altLang="pt-BR" sz="16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 Composição da matriz orçamentária</a:t>
            </a:r>
          </a:p>
          <a:p>
            <a:pPr marL="20160">
              <a:lnSpc>
                <a:spcPct val="150000"/>
              </a:lnSpc>
              <a:buSzPct val="100000"/>
              <a:tabLst>
                <a:tab pos="20160" algn="l"/>
                <a:tab pos="426246" algn="l"/>
                <a:tab pos="833773" algn="l"/>
                <a:tab pos="1241298" algn="l"/>
                <a:tab pos="1648825" algn="l"/>
                <a:tab pos="2056350" algn="l"/>
                <a:tab pos="2463877" algn="l"/>
                <a:tab pos="2871402" algn="l"/>
                <a:tab pos="3278929" algn="l"/>
                <a:tab pos="3686454" algn="l"/>
                <a:tab pos="4093981" algn="l"/>
                <a:tab pos="4501506" algn="l"/>
                <a:tab pos="4909033" algn="l"/>
                <a:tab pos="5316558" algn="l"/>
                <a:tab pos="5724085" algn="l"/>
                <a:tab pos="6131610" algn="l"/>
                <a:tab pos="6539137" algn="l"/>
                <a:tab pos="6946663" algn="l"/>
                <a:tab pos="7354189" algn="l"/>
                <a:tab pos="7761715" algn="l"/>
                <a:tab pos="8169241" algn="l"/>
              </a:tabLst>
              <a:defRPr/>
            </a:pPr>
            <a:r>
              <a:rPr lang="pt-BR" altLang="pt-BR" sz="16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10.2 Previsão de orçamento x previsão de despesas</a:t>
            </a:r>
          </a:p>
          <a:p>
            <a:pPr marL="20160">
              <a:lnSpc>
                <a:spcPct val="150000"/>
              </a:lnSpc>
              <a:buSzPct val="100000"/>
              <a:tabLst>
                <a:tab pos="20160" algn="l"/>
                <a:tab pos="426246" algn="l"/>
                <a:tab pos="833773" algn="l"/>
                <a:tab pos="1241298" algn="l"/>
                <a:tab pos="1648825" algn="l"/>
                <a:tab pos="2056350" algn="l"/>
                <a:tab pos="2463877" algn="l"/>
                <a:tab pos="2871402" algn="l"/>
                <a:tab pos="3278929" algn="l"/>
                <a:tab pos="3686454" algn="l"/>
                <a:tab pos="4093981" algn="l"/>
                <a:tab pos="4501506" algn="l"/>
                <a:tab pos="4909033" algn="l"/>
                <a:tab pos="5316558" algn="l"/>
                <a:tab pos="5724085" algn="l"/>
                <a:tab pos="6131610" algn="l"/>
                <a:tab pos="6539137" algn="l"/>
                <a:tab pos="6946663" algn="l"/>
                <a:tab pos="7354189" algn="l"/>
                <a:tab pos="7761715" algn="l"/>
                <a:tab pos="8169241" algn="l"/>
              </a:tabLst>
              <a:defRPr/>
            </a:pPr>
            <a:r>
              <a:rPr lang="pt-BR" altLang="pt-BR" sz="16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 Estratégias de gestão econômico-financeira </a:t>
            </a:r>
            <a:r>
              <a:rPr lang="pt-BR" sz="1633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 </a:t>
            </a:r>
            <a:endParaRPr lang="pt-BR" sz="1633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  <a:p>
            <a:pPr marL="20160">
              <a:lnSpc>
                <a:spcPct val="150000"/>
              </a:lnSpc>
              <a:buSzPct val="100000"/>
              <a:tabLst>
                <a:tab pos="20160" algn="l"/>
                <a:tab pos="426246" algn="l"/>
                <a:tab pos="833773" algn="l"/>
                <a:tab pos="1241298" algn="l"/>
                <a:tab pos="1648825" algn="l"/>
                <a:tab pos="2056350" algn="l"/>
                <a:tab pos="2463877" algn="l"/>
                <a:tab pos="2871402" algn="l"/>
                <a:tab pos="3278929" algn="l"/>
                <a:tab pos="3686454" algn="l"/>
                <a:tab pos="4093981" algn="l"/>
                <a:tab pos="4501506" algn="l"/>
                <a:tab pos="4909033" algn="l"/>
                <a:tab pos="5316558" algn="l"/>
                <a:tab pos="5724085" algn="l"/>
                <a:tab pos="6131610" algn="l"/>
                <a:tab pos="6539137" algn="l"/>
                <a:tab pos="6946663" algn="l"/>
                <a:tab pos="7354189" algn="l"/>
                <a:tab pos="7761715" algn="l"/>
                <a:tab pos="8169241" algn="l"/>
              </a:tabLst>
              <a:defRPr/>
            </a:pP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10.4 Relações e parcerias com a comunidade, instituições e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lang="pt-BR" sz="163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 </a:t>
            </a:r>
            <a:endParaRPr lang="pt-BR" sz="1633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931361" y="3604682"/>
            <a:ext cx="1438214" cy="42736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177" b="1" dirty="0">
                <a:solidFill>
                  <a:schemeClr val="accent6"/>
                </a:solidFill>
                <a:latin typeface="Arial" panose="020B0604020202020204" pitchFamily="34" charset="0"/>
                <a:cs typeface="Arial Unicode MS" panose="020B0604020202020204" pitchFamily="34" charset="-128"/>
              </a:rPr>
              <a:t>TÓPICOS</a:t>
            </a:r>
          </a:p>
        </p:txBody>
      </p:sp>
    </p:spTree>
    <p:extLst>
      <p:ext uri="{BB962C8B-B14F-4D97-AF65-F5344CB8AC3E}">
        <p14:creationId xmlns:p14="http://schemas.microsoft.com/office/powerpoint/2010/main" val="38693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2350232" y="816841"/>
            <a:ext cx="6732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2743160" y="331561"/>
            <a:ext cx="6410729" cy="427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buSzPct val="45000"/>
              <a:defRPr/>
            </a:pPr>
            <a:r>
              <a:rPr lang="pt-BR" altLang="pt-BR" sz="2177" b="1" cap="all" dirty="0" smtClean="0">
                <a:latin typeface="Arial" panose="020B0604020202020204" pitchFamily="34" charset="0"/>
                <a:cs typeface="Arial Unicode MS" panose="020B0604020202020204" pitchFamily="34" charset="-128"/>
              </a:rPr>
              <a:t>MACRO fluxo </a:t>
            </a:r>
            <a:r>
              <a:rPr lang="pt-BR" altLang="pt-BR" sz="2177" b="1" cap="all" dirty="0">
                <a:latin typeface="Arial" panose="020B0604020202020204" pitchFamily="34" charset="0"/>
                <a:cs typeface="Arial Unicode MS" panose="020B0604020202020204" pitchFamily="34" charset="-128"/>
              </a:rPr>
              <a:t>logístico de elaboração</a:t>
            </a:r>
          </a:p>
        </p:txBody>
      </p:sp>
      <p:pic>
        <p:nvPicPr>
          <p:cNvPr id="20" name="Picture 2" descr="http://www.uema.br/wp-content/uploads/2015/05/banner-p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8" y="54063"/>
            <a:ext cx="1913250" cy="97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611560" y="1916832"/>
            <a:ext cx="75911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eaLnBrk="1">
              <a:buSzPct val="100000"/>
              <a:tabLst>
                <a:tab pos="22225" algn="l"/>
                <a:tab pos="469900" algn="l"/>
                <a:tab pos="919163" algn="l"/>
                <a:tab pos="1368425" algn="l"/>
                <a:tab pos="1817688" algn="l"/>
                <a:tab pos="2266950" algn="l"/>
                <a:tab pos="2716213" algn="l"/>
                <a:tab pos="3165475" algn="l"/>
                <a:tab pos="3614738" algn="l"/>
                <a:tab pos="4064000" algn="l"/>
                <a:tab pos="4513263" algn="l"/>
                <a:tab pos="4962525" algn="l"/>
                <a:tab pos="5411788" algn="l"/>
                <a:tab pos="5861050" algn="l"/>
                <a:tab pos="6310313" algn="l"/>
                <a:tab pos="6759575" algn="l"/>
                <a:tab pos="7208838" algn="l"/>
                <a:tab pos="7658100" algn="l"/>
                <a:tab pos="8107363" algn="l"/>
                <a:tab pos="8556625" algn="l"/>
                <a:tab pos="9005888" algn="l"/>
              </a:tabLst>
              <a:defRPr/>
            </a:pPr>
            <a:r>
              <a:rPr lang="pt-BR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 Aspectos orçamentários</a:t>
            </a:r>
          </a:p>
          <a:p>
            <a:pPr marL="444500" indent="-422275" eaLnBrk="1">
              <a:buSzPct val="100000"/>
              <a:tabLst>
                <a:tab pos="22225" algn="l"/>
                <a:tab pos="469900" algn="l"/>
                <a:tab pos="919163" algn="l"/>
                <a:tab pos="1368425" algn="l"/>
                <a:tab pos="1817688" algn="l"/>
                <a:tab pos="2266950" algn="l"/>
                <a:tab pos="2716213" algn="l"/>
                <a:tab pos="3165475" algn="l"/>
                <a:tab pos="3614738" algn="l"/>
                <a:tab pos="4064000" algn="l"/>
                <a:tab pos="4513263" algn="l"/>
                <a:tab pos="4962525" algn="l"/>
                <a:tab pos="5411788" algn="l"/>
                <a:tab pos="5861050" algn="l"/>
                <a:tab pos="6310313" algn="l"/>
                <a:tab pos="6759575" algn="l"/>
                <a:tab pos="7208838" algn="l"/>
                <a:tab pos="7658100" algn="l"/>
                <a:tab pos="8107363" algn="l"/>
                <a:tab pos="8556625" algn="l"/>
                <a:tab pos="9005888" algn="l"/>
              </a:tabLst>
              <a:defRPr/>
            </a:pP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(preâmbulo acerca das leis que regem o orçamento da UEMA, previsão de orçamento no horizonte 2016-2020</a:t>
            </a:r>
            <a:r>
              <a:rPr lang="pt-BR" altLang="pt-BR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44500" indent="-422275" eaLnBrk="1">
              <a:buSzPct val="100000"/>
              <a:tabLst>
                <a:tab pos="22225" algn="l"/>
                <a:tab pos="469900" algn="l"/>
                <a:tab pos="919163" algn="l"/>
                <a:tab pos="1368425" algn="l"/>
                <a:tab pos="1817688" algn="l"/>
                <a:tab pos="2266950" algn="l"/>
                <a:tab pos="2716213" algn="l"/>
                <a:tab pos="3165475" algn="l"/>
                <a:tab pos="3614738" algn="l"/>
                <a:tab pos="4064000" algn="l"/>
                <a:tab pos="4513263" algn="l"/>
                <a:tab pos="4962525" algn="l"/>
                <a:tab pos="5411788" algn="l"/>
                <a:tab pos="5861050" algn="l"/>
                <a:tab pos="6310313" algn="l"/>
                <a:tab pos="6759575" algn="l"/>
                <a:tab pos="7208838" algn="l"/>
                <a:tab pos="7658100" algn="l"/>
                <a:tab pos="8107363" algn="l"/>
                <a:tab pos="8556625" algn="l"/>
                <a:tab pos="9005888" algn="l"/>
              </a:tabLst>
              <a:defRPr/>
            </a:pPr>
            <a:endParaRPr lang="pt-BR" altLang="pt-BR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225" eaLnBrk="1">
              <a:buSzPct val="100000"/>
              <a:tabLst>
                <a:tab pos="22225" algn="l"/>
                <a:tab pos="469900" algn="l"/>
                <a:tab pos="919163" algn="l"/>
                <a:tab pos="1368425" algn="l"/>
                <a:tab pos="1817688" algn="l"/>
                <a:tab pos="2266950" algn="l"/>
                <a:tab pos="2716213" algn="l"/>
                <a:tab pos="3165475" algn="l"/>
                <a:tab pos="3614738" algn="l"/>
                <a:tab pos="4064000" algn="l"/>
                <a:tab pos="4513263" algn="l"/>
                <a:tab pos="4962525" algn="l"/>
                <a:tab pos="5411788" algn="l"/>
                <a:tab pos="5861050" algn="l"/>
                <a:tab pos="6310313" algn="l"/>
                <a:tab pos="6759575" algn="l"/>
                <a:tab pos="7208838" algn="l"/>
                <a:tab pos="7658100" algn="l"/>
                <a:tab pos="8107363" algn="l"/>
                <a:tab pos="8556625" algn="l"/>
                <a:tab pos="9005888" algn="l"/>
              </a:tabLst>
              <a:defRPr/>
            </a:pPr>
            <a:r>
              <a:rPr lang="pt-BR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10.2 </a:t>
            </a: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Previsão de orçamento x previsão de </a:t>
            </a:r>
            <a:r>
              <a:rPr lang="pt-BR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despesas</a:t>
            </a:r>
          </a:p>
          <a:p>
            <a:pPr marL="444500" indent="-422275" eaLnBrk="1">
              <a:buSzPct val="100000"/>
              <a:tabLst>
                <a:tab pos="444500" algn="l"/>
                <a:tab pos="469900" algn="l"/>
                <a:tab pos="919163" algn="l"/>
                <a:tab pos="1368425" algn="l"/>
                <a:tab pos="1817688" algn="l"/>
                <a:tab pos="2266950" algn="l"/>
                <a:tab pos="2716213" algn="l"/>
                <a:tab pos="3165475" algn="l"/>
                <a:tab pos="3614738" algn="l"/>
                <a:tab pos="4064000" algn="l"/>
                <a:tab pos="4513263" algn="l"/>
                <a:tab pos="4962525" algn="l"/>
                <a:tab pos="5411788" algn="l"/>
                <a:tab pos="5861050" algn="l"/>
                <a:tab pos="6310313" algn="l"/>
                <a:tab pos="6759575" algn="l"/>
                <a:tab pos="7208838" algn="l"/>
                <a:tab pos="7658100" algn="l"/>
                <a:tab pos="8107363" algn="l"/>
                <a:tab pos="8556625" algn="l"/>
                <a:tab pos="9005888" algn="l"/>
              </a:tabLst>
              <a:defRPr/>
            </a:pP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altLang="pt-BR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(quadro de alocação de recursos destacando a destinação (ensino, pesquisa, extensão etc</a:t>
            </a:r>
            <a:r>
              <a:rPr lang="pt-BR" altLang="pt-BR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444500" indent="-422275" eaLnBrk="1">
              <a:buSzPct val="100000"/>
              <a:tabLst>
                <a:tab pos="444500" algn="l"/>
                <a:tab pos="469900" algn="l"/>
                <a:tab pos="919163" algn="l"/>
                <a:tab pos="1368425" algn="l"/>
                <a:tab pos="1817688" algn="l"/>
                <a:tab pos="2266950" algn="l"/>
                <a:tab pos="2716213" algn="l"/>
                <a:tab pos="3165475" algn="l"/>
                <a:tab pos="3614738" algn="l"/>
                <a:tab pos="4064000" algn="l"/>
                <a:tab pos="4513263" algn="l"/>
                <a:tab pos="4962525" algn="l"/>
                <a:tab pos="5411788" algn="l"/>
                <a:tab pos="5861050" algn="l"/>
                <a:tab pos="6310313" algn="l"/>
                <a:tab pos="6759575" algn="l"/>
                <a:tab pos="7208838" algn="l"/>
                <a:tab pos="7658100" algn="l"/>
                <a:tab pos="8107363" algn="l"/>
                <a:tab pos="8556625" algn="l"/>
                <a:tab pos="9005888" algn="l"/>
              </a:tabLst>
              <a:defRPr/>
            </a:pPr>
            <a:endParaRPr lang="pt-BR" altLang="pt-B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225" eaLnBrk="1">
              <a:lnSpc>
                <a:spcPct val="150000"/>
              </a:lnSpc>
              <a:buSzPct val="100000"/>
              <a:tabLst>
                <a:tab pos="22225" algn="l"/>
                <a:tab pos="469900" algn="l"/>
                <a:tab pos="919163" algn="l"/>
                <a:tab pos="1368425" algn="l"/>
                <a:tab pos="1817688" algn="l"/>
                <a:tab pos="2266950" algn="l"/>
                <a:tab pos="2716213" algn="l"/>
                <a:tab pos="3165475" algn="l"/>
                <a:tab pos="3614738" algn="l"/>
                <a:tab pos="4064000" algn="l"/>
                <a:tab pos="4513263" algn="l"/>
                <a:tab pos="4962525" algn="l"/>
                <a:tab pos="5411788" algn="l"/>
                <a:tab pos="5861050" algn="l"/>
                <a:tab pos="6310313" algn="l"/>
                <a:tab pos="6759575" algn="l"/>
                <a:tab pos="7208838" algn="l"/>
                <a:tab pos="7658100" algn="l"/>
                <a:tab pos="8107363" algn="l"/>
                <a:tab pos="8556625" algn="l"/>
                <a:tab pos="9005888" algn="l"/>
              </a:tabLst>
              <a:defRPr/>
            </a:pPr>
            <a:r>
              <a:rPr lang="pt-BR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 </a:t>
            </a:r>
            <a:r>
              <a:rPr lang="pt-BR" alt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de gestão </a:t>
            </a:r>
            <a:r>
              <a:rPr lang="pt-BR" alt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econômico-financeira</a:t>
            </a:r>
          </a:p>
          <a:p>
            <a:pPr marL="22225" eaLnBrk="1">
              <a:lnSpc>
                <a:spcPct val="150000"/>
              </a:lnSpc>
              <a:buSzPct val="100000"/>
              <a:tabLst>
                <a:tab pos="22225" algn="l"/>
                <a:tab pos="469900" algn="l"/>
                <a:tab pos="919163" algn="l"/>
                <a:tab pos="1368425" algn="l"/>
                <a:tab pos="1817688" algn="l"/>
                <a:tab pos="2266950" algn="l"/>
                <a:tab pos="2716213" algn="l"/>
                <a:tab pos="3165475" algn="l"/>
                <a:tab pos="3614738" algn="l"/>
                <a:tab pos="4064000" algn="l"/>
                <a:tab pos="4513263" algn="l"/>
                <a:tab pos="4962525" algn="l"/>
                <a:tab pos="5411788" algn="l"/>
                <a:tab pos="5861050" algn="l"/>
                <a:tab pos="6310313" algn="l"/>
                <a:tab pos="6759575" algn="l"/>
                <a:tab pos="7208838" algn="l"/>
                <a:tab pos="7658100" algn="l"/>
                <a:tab pos="8107363" algn="l"/>
                <a:tab pos="8556625" algn="l"/>
                <a:tab pos="9005888" algn="l"/>
              </a:tabLst>
              <a:defRPr/>
            </a:pPr>
            <a:endParaRPr lang="pt-BR" altLang="pt-BR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10.4 Relações e parcerias com a comunidade, instituições e empresas</a:t>
            </a:r>
          </a:p>
          <a:p>
            <a:pPr marL="901700" indent="-901700"/>
            <a:r>
              <a:rPr lang="pt-B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(Descrição do quadro atual, convênios, parcerias, cooperação, </a:t>
            </a:r>
            <a:r>
              <a:rPr lang="pt-BR" altLang="pt-BR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captação </a:t>
            </a:r>
            <a:r>
              <a:rPr lang="pt-BR" altLang="pt-B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 (política, situação atual), </a:t>
            </a:r>
            <a:r>
              <a:rPr lang="pt-B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perspectivas etc.) </a:t>
            </a:r>
            <a:r>
              <a:rPr lang="pt-BR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pt-B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/>
          <p:cNvCxnSpPr/>
          <p:nvPr/>
        </p:nvCxnSpPr>
        <p:spPr>
          <a:xfrm>
            <a:off x="2350232" y="816841"/>
            <a:ext cx="6732000" cy="0"/>
          </a:xfrm>
          <a:prstGeom prst="line">
            <a:avLst/>
          </a:prstGeom>
          <a:ln w="31750" cmpd="sng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2743160" y="331561"/>
            <a:ext cx="6410729" cy="427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>
              <a:buSzPct val="45000"/>
              <a:defRPr/>
            </a:pPr>
            <a:r>
              <a:rPr lang="pt-BR" altLang="pt-BR" sz="2177" b="1" cap="all" dirty="0" smtClean="0">
                <a:latin typeface="Arial" panose="020B0604020202020204" pitchFamily="34" charset="0"/>
                <a:cs typeface="Arial Unicode MS" panose="020B0604020202020204" pitchFamily="34" charset="-128"/>
              </a:rPr>
              <a:t>MACRO fluxo </a:t>
            </a:r>
            <a:r>
              <a:rPr lang="pt-BR" altLang="pt-BR" sz="2177" b="1" cap="all" dirty="0">
                <a:latin typeface="Arial" panose="020B0604020202020204" pitchFamily="34" charset="0"/>
                <a:cs typeface="Arial Unicode MS" panose="020B0604020202020204" pitchFamily="34" charset="-128"/>
              </a:rPr>
              <a:t>logístico de elaboração</a:t>
            </a:r>
          </a:p>
        </p:txBody>
      </p:sp>
      <p:sp>
        <p:nvSpPr>
          <p:cNvPr id="7" name="Elipse 6"/>
          <p:cNvSpPr/>
          <p:nvPr/>
        </p:nvSpPr>
        <p:spPr>
          <a:xfrm>
            <a:off x="3652886" y="2574322"/>
            <a:ext cx="1898876" cy="1522051"/>
          </a:xfrm>
          <a:prstGeom prst="ellipse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33" b="1" dirty="0"/>
              <a:t>COMISSÃO EXECUTIVA</a:t>
            </a:r>
          </a:p>
        </p:txBody>
      </p:sp>
      <p:sp>
        <p:nvSpPr>
          <p:cNvPr id="10" name="Elipse 9"/>
          <p:cNvSpPr/>
          <p:nvPr/>
        </p:nvSpPr>
        <p:spPr>
          <a:xfrm>
            <a:off x="1434964" y="1237184"/>
            <a:ext cx="1921138" cy="1574919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33" b="1" dirty="0"/>
              <a:t>COMISSÃO AVALIATIVA</a:t>
            </a:r>
          </a:p>
        </p:txBody>
      </p:sp>
      <p:sp>
        <p:nvSpPr>
          <p:cNvPr id="11" name="Elipse 10"/>
          <p:cNvSpPr/>
          <p:nvPr/>
        </p:nvSpPr>
        <p:spPr>
          <a:xfrm>
            <a:off x="783585" y="4016857"/>
            <a:ext cx="2047097" cy="1436985"/>
          </a:xfrm>
          <a:prstGeom prst="ellipse">
            <a:avLst/>
          </a:prstGeom>
          <a:solidFill>
            <a:srgbClr val="00808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33" b="1" dirty="0">
                <a:solidFill>
                  <a:schemeClr val="bg1"/>
                </a:solidFill>
              </a:rPr>
              <a:t>COMISSÕES TEMÁTICAS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456782" y="4198118"/>
            <a:ext cx="1717106" cy="1135906"/>
          </a:xfrm>
          <a:prstGeom prst="round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33" b="1" dirty="0"/>
              <a:t>COMUNIDADE INTERNA E EXTERNA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840780" y="882684"/>
            <a:ext cx="1482387" cy="114322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33" b="1" dirty="0">
                <a:solidFill>
                  <a:schemeClr val="tx1"/>
                </a:solidFill>
              </a:rPr>
              <a:t>CONSUN</a:t>
            </a:r>
          </a:p>
        </p:txBody>
      </p:sp>
      <p:cxnSp>
        <p:nvCxnSpPr>
          <p:cNvPr id="14" name="Conector de seta reta 13"/>
          <p:cNvCxnSpPr>
            <a:stCxn id="11" idx="6"/>
            <a:endCxn id="12" idx="1"/>
          </p:cNvCxnSpPr>
          <p:nvPr/>
        </p:nvCxnSpPr>
        <p:spPr>
          <a:xfrm>
            <a:off x="2830682" y="4735350"/>
            <a:ext cx="3626100" cy="3072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11" idx="6"/>
            <a:endCxn id="7" idx="4"/>
          </p:cNvCxnSpPr>
          <p:nvPr/>
        </p:nvCxnSpPr>
        <p:spPr>
          <a:xfrm flipV="1">
            <a:off x="2830682" y="4096373"/>
            <a:ext cx="1771642" cy="63897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>
            <a:stCxn id="10" idx="6"/>
            <a:endCxn id="7" idx="0"/>
          </p:cNvCxnSpPr>
          <p:nvPr/>
        </p:nvCxnSpPr>
        <p:spPr>
          <a:xfrm>
            <a:off x="3356101" y="2024644"/>
            <a:ext cx="1246223" cy="54967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10" idx="6"/>
            <a:endCxn id="13" idx="1"/>
          </p:cNvCxnSpPr>
          <p:nvPr/>
        </p:nvCxnSpPr>
        <p:spPr>
          <a:xfrm flipV="1">
            <a:off x="3356102" y="1454297"/>
            <a:ext cx="2484678" cy="57034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7" idx="4"/>
            <a:endCxn id="12" idx="1"/>
          </p:cNvCxnSpPr>
          <p:nvPr/>
        </p:nvCxnSpPr>
        <p:spPr>
          <a:xfrm>
            <a:off x="4602324" y="4096373"/>
            <a:ext cx="1854458" cy="66969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Elipse 18"/>
          <p:cNvSpPr/>
          <p:nvPr/>
        </p:nvSpPr>
        <p:spPr>
          <a:xfrm>
            <a:off x="3611640" y="5342955"/>
            <a:ext cx="2047097" cy="143698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33" b="1" dirty="0">
                <a:solidFill>
                  <a:schemeClr val="tx1"/>
                </a:solidFill>
              </a:rPr>
              <a:t>COMISSÕES REGIONAIS</a:t>
            </a:r>
          </a:p>
        </p:txBody>
      </p:sp>
      <p:cxnSp>
        <p:nvCxnSpPr>
          <p:cNvPr id="27" name="Conector de seta reta 26"/>
          <p:cNvCxnSpPr>
            <a:stCxn id="19" idx="0"/>
            <a:endCxn id="12" idx="1"/>
          </p:cNvCxnSpPr>
          <p:nvPr/>
        </p:nvCxnSpPr>
        <p:spPr>
          <a:xfrm flipV="1">
            <a:off x="4635189" y="4766072"/>
            <a:ext cx="1821593" cy="57688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>
            <a:stCxn id="11" idx="6"/>
            <a:endCxn id="19" idx="0"/>
          </p:cNvCxnSpPr>
          <p:nvPr/>
        </p:nvCxnSpPr>
        <p:spPr>
          <a:xfrm>
            <a:off x="2830683" y="4735350"/>
            <a:ext cx="1804506" cy="60760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http://www.uema.br/wp-content/uploads/2015/05/banner-p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8" y="54063"/>
            <a:ext cx="1913250" cy="97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ersonalizar design">
  <a:themeElements>
    <a:clrScheme name="2_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ar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11313</TotalTime>
  <Words>1397</Words>
  <Application>Microsoft Office PowerPoint</Application>
  <PresentationFormat>Apresentação na tela (4:3)</PresentationFormat>
  <Paragraphs>272</Paragraphs>
  <Slides>28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2_Personalizar design</vt:lpstr>
      <vt:lpstr>COMISSÃO TEMÁTICA VII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COMISSÃO TEMÁTICA  CAPACIDADE E SUSTENTABILIDADE FINANCEIRA</vt:lpstr>
      <vt:lpstr>Introdução</vt:lpstr>
      <vt:lpstr>Os Planos Plurianuais da União</vt:lpstr>
      <vt:lpstr>A Evolução dos Planos de Médio Prazo para o Plano Plurianual</vt:lpstr>
      <vt:lpstr>Conceitos do PPA</vt:lpstr>
      <vt:lpstr>O Plano Plurianual como instrumento de planejamento da ação de governo</vt:lpstr>
      <vt:lpstr>Base legal</vt:lpstr>
      <vt:lpstr>O Sistema integrado de planejamento, orçamento e gestão do Governo do Maranhão</vt:lpstr>
      <vt:lpstr>Estrutura do PPA 2016-2019</vt:lpstr>
      <vt:lpstr>Orçamento Público</vt:lpstr>
      <vt:lpstr>Estrutura do Orçamento</vt:lpstr>
      <vt:lpstr>Classificações Orçamentárias</vt:lpstr>
      <vt:lpstr>Classificações Orçamentárias</vt:lpstr>
      <vt:lpstr>Classificação Econômica</vt:lpstr>
      <vt:lpstr>Apresentação do PowerPoint</vt:lpstr>
      <vt:lpstr>Condições para o sucesso na execução orçamentária financeira</vt:lpstr>
    </vt:vector>
  </TitlesOfParts>
  <Company>Macroplan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M53</dc:creator>
  <cp:lastModifiedBy>Paulo Ronchi</cp:lastModifiedBy>
  <cp:revision>845</cp:revision>
  <dcterms:created xsi:type="dcterms:W3CDTF">2007-10-04T20:31:06Z</dcterms:created>
  <dcterms:modified xsi:type="dcterms:W3CDTF">2015-08-27T19:19:19Z</dcterms:modified>
</cp:coreProperties>
</file>