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01" r:id="rId2"/>
    <p:sldId id="370" r:id="rId3"/>
    <p:sldId id="372" r:id="rId4"/>
    <p:sldId id="373" r:id="rId5"/>
    <p:sldId id="386" r:id="rId6"/>
    <p:sldId id="387" r:id="rId7"/>
    <p:sldId id="371" r:id="rId8"/>
    <p:sldId id="374" r:id="rId9"/>
    <p:sldId id="349" r:id="rId10"/>
    <p:sldId id="353" r:id="rId11"/>
    <p:sldId id="384" r:id="rId12"/>
    <p:sldId id="385" r:id="rId13"/>
    <p:sldId id="352" r:id="rId14"/>
    <p:sldId id="351" r:id="rId15"/>
    <p:sldId id="367" r:id="rId16"/>
    <p:sldId id="355" r:id="rId17"/>
    <p:sldId id="356" r:id="rId18"/>
    <p:sldId id="357" r:id="rId19"/>
    <p:sldId id="359" r:id="rId20"/>
    <p:sldId id="360" r:id="rId21"/>
    <p:sldId id="361" r:id="rId22"/>
    <p:sldId id="363" r:id="rId23"/>
    <p:sldId id="364" r:id="rId24"/>
    <p:sldId id="369" r:id="rId25"/>
    <p:sldId id="375" r:id="rId26"/>
    <p:sldId id="388" r:id="rId27"/>
    <p:sldId id="392" r:id="rId28"/>
    <p:sldId id="382" r:id="rId29"/>
    <p:sldId id="383" r:id="rId30"/>
    <p:sldId id="377" r:id="rId31"/>
    <p:sldId id="378" r:id="rId32"/>
    <p:sldId id="379" r:id="rId33"/>
    <p:sldId id="380" r:id="rId34"/>
    <p:sldId id="300" r:id="rId35"/>
    <p:sldId id="303" r:id="rId36"/>
  </p:sldIdLst>
  <p:sldSz cx="9144000" cy="6858000" type="screen4x3"/>
  <p:notesSz cx="6669088" cy="9926638"/>
  <p:embeddedFontLs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Impact" panose="020B0806030902050204" pitchFamily="34" charset="0"/>
      <p:regular r:id="rId5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jsn625\ijsn\Diretoria%20de%20Estudos%20e%20Pesquisas\dados%20conjuntura%20V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jsn625\ijsn\Diretoria%20de%20Estudos%20e%20Pesquisas\dados%20conjuntura%20V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ijsn625\ijsn\Diretoria%20de%20Estudos%20e%20Pesquisas\dados%20conjuntura%20V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io.medeiros\AppData\Local\Microsoft\Windows\Temporary%20Internet%20Files\Content.Outlook\0JDU9BN7\Resumo%20Executivo%20-%20Janeiro%20-%20Todas%20as%20Fontes%20-%20Vers&#227;o%20Final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cio.medeiros\AppData\Local\Microsoft\Windows\Temporary%20Internet%20Files\Content.Outlook\0JDU9BN7\Relat&#243;rio%20Executivo_Cart.%20Proj.%20Est._2016.02.26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-14,2*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0,0*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'PIB BR anual'!$R$6:$R$12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'PIB BR anual'!$S$6:$S$12</c:f>
              <c:numCache>
                <c:formatCode>0.0</c:formatCode>
                <c:ptCount val="7"/>
                <c:pt idx="0">
                  <c:v>8.1</c:v>
                </c:pt>
                <c:pt idx="1">
                  <c:v>-0.6</c:v>
                </c:pt>
                <c:pt idx="2">
                  <c:v>0.1</c:v>
                </c:pt>
                <c:pt idx="3">
                  <c:v>4.5</c:v>
                </c:pt>
                <c:pt idx="4">
                  <c:v>-1.1000000000000001</c:v>
                </c:pt>
                <c:pt idx="5">
                  <c:v>-14.2</c:v>
                </c:pt>
                <c:pt idx="6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9831808"/>
        <c:axId val="79834496"/>
      </c:barChart>
      <c:catAx>
        <c:axId val="7983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9834496"/>
        <c:crosses val="autoZero"/>
        <c:auto val="1"/>
        <c:lblAlgn val="ctr"/>
        <c:lblOffset val="100"/>
        <c:noMultiLvlLbl val="0"/>
      </c:catAx>
      <c:valAx>
        <c:axId val="7983449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983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400" b="1" dirty="0" smtClean="0"/>
                      <a:t>-3,7*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 b="1" dirty="0" smtClean="0"/>
                      <a:t>0,85*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'PIB BR anual'!$A$2:$A$12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'PIB BR anual'!$B$2:$B$12</c:f>
              <c:numCache>
                <c:formatCode>0.0</c:formatCode>
                <c:ptCount val="7"/>
                <c:pt idx="0">
                  <c:v>3.91</c:v>
                </c:pt>
                <c:pt idx="1">
                  <c:v>1.92</c:v>
                </c:pt>
                <c:pt idx="2">
                  <c:v>3.01</c:v>
                </c:pt>
                <c:pt idx="3">
                  <c:v>0.1</c:v>
                </c:pt>
                <c:pt idx="4">
                  <c:v>-3.85</c:v>
                </c:pt>
                <c:pt idx="5">
                  <c:v>-3.71</c:v>
                </c:pt>
                <c:pt idx="6">
                  <c:v>0.85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880192"/>
        <c:axId val="79881728"/>
      </c:barChart>
      <c:catAx>
        <c:axId val="7988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9881728"/>
        <c:crosses val="autoZero"/>
        <c:auto val="1"/>
        <c:lblAlgn val="ctr"/>
        <c:lblOffset val="100"/>
        <c:noMultiLvlLbl val="0"/>
      </c:catAx>
      <c:valAx>
        <c:axId val="7988172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988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Arrecadação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defRPr sz="18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Receita </a:t>
            </a:r>
            <a:r>
              <a:rPr lang="pt-BR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Caixa do Tesouro (R$ milhões)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 fiscal'!$R$2:$R$3</c:f>
              <c:strCache>
                <c:ptCount val="2"/>
                <c:pt idx="0">
                  <c:v>Até abril/2015</c:v>
                </c:pt>
                <c:pt idx="1">
                  <c:v>Até abril/2016</c:v>
                </c:pt>
              </c:strCache>
            </c:strRef>
          </c:cat>
          <c:val>
            <c:numRef>
              <c:f>'graf fiscal'!$S$2:$S$3</c:f>
              <c:numCache>
                <c:formatCode>#,##0.00</c:formatCode>
                <c:ptCount val="2"/>
                <c:pt idx="0">
                  <c:v>3344.1320000000001</c:v>
                </c:pt>
                <c:pt idx="1">
                  <c:v>3169.453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9883648"/>
        <c:axId val="84563072"/>
      </c:barChart>
      <c:catAx>
        <c:axId val="7988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4563072"/>
        <c:crosses val="autoZero"/>
        <c:auto val="1"/>
        <c:lblAlgn val="ctr"/>
        <c:lblOffset val="100"/>
        <c:noMultiLvlLbl val="0"/>
      </c:catAx>
      <c:valAx>
        <c:axId val="8456307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98836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'RT x DT'!$G$4</c:f>
              <c:strCache>
                <c:ptCount val="1"/>
                <c:pt idx="0">
                  <c:v>Resultado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'RT x DT'!$A$18:$A$29</c:f>
              <c:strCache>
                <c:ptCount val="12"/>
                <c:pt idx="0">
                  <c:v>Fev-15</c:v>
                </c:pt>
                <c:pt idx="1">
                  <c:v>Mar-15</c:v>
                </c:pt>
                <c:pt idx="2">
                  <c:v>Abr-15</c:v>
                </c:pt>
                <c:pt idx="3">
                  <c:v>Mai-15</c:v>
                </c:pt>
                <c:pt idx="4">
                  <c:v>Jun-15</c:v>
                </c:pt>
                <c:pt idx="5">
                  <c:v>Jul-15</c:v>
                </c:pt>
                <c:pt idx="6">
                  <c:v>Ago-15</c:v>
                </c:pt>
                <c:pt idx="7">
                  <c:v>Set-15</c:v>
                </c:pt>
                <c:pt idx="8">
                  <c:v>Out-15</c:v>
                </c:pt>
                <c:pt idx="9">
                  <c:v>Nov-15</c:v>
                </c:pt>
                <c:pt idx="10">
                  <c:v>Dez-15</c:v>
                </c:pt>
                <c:pt idx="11">
                  <c:v>Jan-16</c:v>
                </c:pt>
              </c:strCache>
            </c:strRef>
          </c:cat>
          <c:val>
            <c:numRef>
              <c:f>'RT x DT'!$G$18:$G$29</c:f>
              <c:numCache>
                <c:formatCode>#,##0</c:formatCode>
                <c:ptCount val="12"/>
                <c:pt idx="0">
                  <c:v>-45.197927989999528</c:v>
                </c:pt>
                <c:pt idx="1">
                  <c:v>-238.69261410999951</c:v>
                </c:pt>
                <c:pt idx="2">
                  <c:v>-220.56241096999969</c:v>
                </c:pt>
                <c:pt idx="3">
                  <c:v>-87.941347249999893</c:v>
                </c:pt>
                <c:pt idx="4">
                  <c:v>-43.986669119999988</c:v>
                </c:pt>
                <c:pt idx="5">
                  <c:v>0.45655559000003298</c:v>
                </c:pt>
                <c:pt idx="6">
                  <c:v>17.050230219999911</c:v>
                </c:pt>
                <c:pt idx="7">
                  <c:v>435.72732158999992</c:v>
                </c:pt>
                <c:pt idx="8">
                  <c:v>533.78043296999999</c:v>
                </c:pt>
                <c:pt idx="9">
                  <c:v>521.02846318000002</c:v>
                </c:pt>
                <c:pt idx="10">
                  <c:v>617.33525944999985</c:v>
                </c:pt>
                <c:pt idx="11">
                  <c:v>606.40031253000052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82848"/>
        <c:axId val="79181312"/>
      </c:barChart>
      <c:lineChart>
        <c:grouping val="standard"/>
        <c:varyColors val="0"/>
        <c:ser>
          <c:idx val="0"/>
          <c:order val="0"/>
          <c:tx>
            <c:strRef>
              <c:f>'RT x DT'!$E$4</c:f>
              <c:strCache>
                <c:ptCount val="1"/>
                <c:pt idx="0">
                  <c:v>Receita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3299548320932101E-2"/>
                  <c:y val="0.10210210210210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layout>
                <c:manualLayout>
                  <c:x val="-4.7629503153025401E-2"/>
                  <c:y val="4.2042042042042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'RT x DT'!$A$18:$A$29</c:f>
              <c:strCache>
                <c:ptCount val="12"/>
                <c:pt idx="0">
                  <c:v>Fev-15</c:v>
                </c:pt>
                <c:pt idx="1">
                  <c:v>Mar-15</c:v>
                </c:pt>
                <c:pt idx="2">
                  <c:v>Abr-15</c:v>
                </c:pt>
                <c:pt idx="3">
                  <c:v>Mai-15</c:v>
                </c:pt>
                <c:pt idx="4">
                  <c:v>Jun-15</c:v>
                </c:pt>
                <c:pt idx="5">
                  <c:v>Jul-15</c:v>
                </c:pt>
                <c:pt idx="6">
                  <c:v>Ago-15</c:v>
                </c:pt>
                <c:pt idx="7">
                  <c:v>Set-15</c:v>
                </c:pt>
                <c:pt idx="8">
                  <c:v>Out-15</c:v>
                </c:pt>
                <c:pt idx="9">
                  <c:v>Nov-15</c:v>
                </c:pt>
                <c:pt idx="10">
                  <c:v>Dez-15</c:v>
                </c:pt>
                <c:pt idx="11">
                  <c:v>Jan-16</c:v>
                </c:pt>
              </c:strCache>
            </c:strRef>
          </c:cat>
          <c:val>
            <c:numRef>
              <c:f>'RT x DT'!$E$18:$E$29</c:f>
              <c:numCache>
                <c:formatCode>#,##0</c:formatCode>
                <c:ptCount val="12"/>
                <c:pt idx="0">
                  <c:v>14877.65531973</c:v>
                </c:pt>
                <c:pt idx="1">
                  <c:v>14652.681639609989</c:v>
                </c:pt>
                <c:pt idx="2">
                  <c:v>14760.52257089</c:v>
                </c:pt>
                <c:pt idx="3">
                  <c:v>14727.11209796</c:v>
                </c:pt>
                <c:pt idx="4">
                  <c:v>14673.67201199</c:v>
                </c:pt>
                <c:pt idx="5">
                  <c:v>14645.29767509</c:v>
                </c:pt>
                <c:pt idx="6">
                  <c:v>14665.24619545</c:v>
                </c:pt>
                <c:pt idx="7">
                  <c:v>14919.2118541</c:v>
                </c:pt>
                <c:pt idx="8">
                  <c:v>15019.41334116</c:v>
                </c:pt>
                <c:pt idx="9">
                  <c:v>14907.887292719999</c:v>
                </c:pt>
                <c:pt idx="10">
                  <c:v>14816.083688279999</c:v>
                </c:pt>
                <c:pt idx="11">
                  <c:v>14844.753160529999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'RT x DT'!$F$4</c:f>
              <c:strCache>
                <c:ptCount val="1"/>
                <c:pt idx="0">
                  <c:v>Despesa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5464525736978803E-2"/>
                  <c:y val="-6.0060060060060101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layout>
                <c:manualLayout>
                  <c:x val="-4.9794480569072E-2"/>
                  <c:y val="4.804804804804810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'RT x DT'!$A$18:$A$29</c:f>
              <c:strCache>
                <c:ptCount val="12"/>
                <c:pt idx="0">
                  <c:v>Fev-15</c:v>
                </c:pt>
                <c:pt idx="1">
                  <c:v>Mar-15</c:v>
                </c:pt>
                <c:pt idx="2">
                  <c:v>Abr-15</c:v>
                </c:pt>
                <c:pt idx="3">
                  <c:v>Mai-15</c:v>
                </c:pt>
                <c:pt idx="4">
                  <c:v>Jun-15</c:v>
                </c:pt>
                <c:pt idx="5">
                  <c:v>Jul-15</c:v>
                </c:pt>
                <c:pt idx="6">
                  <c:v>Ago-15</c:v>
                </c:pt>
                <c:pt idx="7">
                  <c:v>Set-15</c:v>
                </c:pt>
                <c:pt idx="8">
                  <c:v>Out-15</c:v>
                </c:pt>
                <c:pt idx="9">
                  <c:v>Nov-15</c:v>
                </c:pt>
                <c:pt idx="10">
                  <c:v>Dez-15</c:v>
                </c:pt>
                <c:pt idx="11">
                  <c:v>Jan-16</c:v>
                </c:pt>
              </c:strCache>
            </c:strRef>
          </c:cat>
          <c:val>
            <c:numRef>
              <c:f>'RT x DT'!$F$18:$F$29</c:f>
              <c:numCache>
                <c:formatCode>#,##0</c:formatCode>
                <c:ptCount val="12"/>
                <c:pt idx="0">
                  <c:v>14922.853247720001</c:v>
                </c:pt>
                <c:pt idx="1">
                  <c:v>14891.37425372</c:v>
                </c:pt>
                <c:pt idx="2">
                  <c:v>14981.08498186</c:v>
                </c:pt>
                <c:pt idx="3">
                  <c:v>14815.05344521</c:v>
                </c:pt>
                <c:pt idx="4">
                  <c:v>14717.658681110001</c:v>
                </c:pt>
                <c:pt idx="5">
                  <c:v>14644.841119500001</c:v>
                </c:pt>
                <c:pt idx="6">
                  <c:v>14648.195965229999</c:v>
                </c:pt>
                <c:pt idx="7">
                  <c:v>14483.48453251</c:v>
                </c:pt>
                <c:pt idx="8">
                  <c:v>14485.63290819</c:v>
                </c:pt>
                <c:pt idx="9">
                  <c:v>14386.85882954</c:v>
                </c:pt>
                <c:pt idx="10">
                  <c:v>14198.74842883</c:v>
                </c:pt>
                <c:pt idx="11">
                  <c:v>14238.352848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141120"/>
        <c:axId val="79179776"/>
      </c:lineChart>
      <c:catAx>
        <c:axId val="7914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/>
            </a:pPr>
            <a:endParaRPr lang="pt-BR"/>
          </a:p>
        </c:txPr>
        <c:crossAx val="79179776"/>
        <c:crosses val="autoZero"/>
        <c:auto val="1"/>
        <c:lblAlgn val="ctr"/>
        <c:lblOffset val="100"/>
        <c:noMultiLvlLbl val="1"/>
      </c:catAx>
      <c:valAx>
        <c:axId val="7917977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t-BR"/>
          </a:p>
        </c:txPr>
        <c:crossAx val="79141120"/>
        <c:crosses val="autoZero"/>
        <c:crossBetween val="between"/>
      </c:valAx>
      <c:valAx>
        <c:axId val="79181312"/>
        <c:scaling>
          <c:orientation val="minMax"/>
        </c:scaling>
        <c:delete val="0"/>
        <c:axPos val="r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t-BR"/>
          </a:p>
        </c:txPr>
        <c:crossAx val="79182848"/>
        <c:crosses val="max"/>
        <c:crossBetween val="between"/>
      </c:valAx>
      <c:catAx>
        <c:axId val="79182848"/>
        <c:scaling>
          <c:orientation val="minMax"/>
        </c:scaling>
        <c:delete val="1"/>
        <c:axPos val="b"/>
        <c:majorTickMark val="out"/>
        <c:minorTickMark val="none"/>
        <c:tickLblPos val="none"/>
        <c:crossAx val="79181312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1024492585193E-2"/>
          <c:y val="0"/>
          <c:w val="0.97791967546346303"/>
          <c:h val="0.75817356698406302"/>
        </c:manualLayout>
      </c:layout>
      <c:lineChart>
        <c:grouping val="standard"/>
        <c:varyColors val="0"/>
        <c:ser>
          <c:idx val="0"/>
          <c:order val="0"/>
          <c:tx>
            <c:strRef>
              <c:f>'[Relatório Executivo_Cart. Proj. Est._2016.02.26.xlsx]Dados SigES'!$B$17</c:f>
              <c:strCache>
                <c:ptCount val="1"/>
                <c:pt idx="0">
                  <c:v>Quant. prevista acumulada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spPr/>
              <c:txPr>
                <a:bodyPr/>
                <a:lstStyle/>
                <a:p>
                  <a:pPr algn="ctr">
                    <a:defRPr lang="pt-BR" sz="10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delete val="1"/>
            </c:dLbl>
            <c:dLbl>
              <c:idx val="13"/>
              <c:spPr/>
              <c:txPr>
                <a:bodyPr/>
                <a:lstStyle/>
                <a:p>
                  <a:pPr algn="ctr">
                    <a:defRPr lang="pt-BR" sz="1200" b="1" i="0" u="none" strike="noStrike" kern="1200" baseline="0">
                      <a:solidFill>
                        <a:schemeClr val="accent3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0"/>
              <c:delete val="1"/>
            </c:dLbl>
            <c:dLbl>
              <c:idx val="31"/>
              <c:delete val="1"/>
            </c:dLbl>
            <c:dLbl>
              <c:idx val="32"/>
              <c:delete val="1"/>
            </c:dLbl>
            <c:dLbl>
              <c:idx val="33"/>
              <c:delete val="1"/>
            </c:dLbl>
            <c:dLbl>
              <c:idx val="34"/>
              <c:delete val="1"/>
            </c:dLbl>
            <c:dLbl>
              <c:idx val="36"/>
              <c:delete val="1"/>
            </c:dLbl>
            <c:dLbl>
              <c:idx val="37"/>
              <c:delete val="1"/>
            </c:dLbl>
            <c:dLbl>
              <c:idx val="38"/>
              <c:delete val="1"/>
            </c:dLbl>
            <c:dLbl>
              <c:idx val="39"/>
              <c:delete val="1"/>
            </c:dLbl>
            <c:dLbl>
              <c:idx val="40"/>
              <c:delete val="1"/>
            </c:dLbl>
            <c:dLbl>
              <c:idx val="42"/>
              <c:delete val="1"/>
            </c:dLbl>
            <c:dLbl>
              <c:idx val="43"/>
              <c:delete val="1"/>
            </c:dLbl>
            <c:dLbl>
              <c:idx val="44"/>
              <c:delete val="1"/>
            </c:dLbl>
            <c:dLbl>
              <c:idx val="45"/>
              <c:delete val="1"/>
            </c:dLbl>
            <c:dLbl>
              <c:idx val="46"/>
              <c:delete val="1"/>
            </c:dLbl>
            <c:txPr>
              <a:bodyPr/>
              <a:lstStyle/>
              <a:p>
                <a:pPr algn="ctr">
                  <a:defRPr lang="pt-BR" sz="1000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'[Relatório Executivo_Cart. Proj. Est._2016.02.26.xlsx]Dados SigES'!$C$16:$AX$16</c:f>
              <c:numCache>
                <c:formatCode>mmm\-yy</c:formatCode>
                <c:ptCount val="48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</c:numCache>
            </c:numRef>
          </c:cat>
          <c:val>
            <c:numRef>
              <c:f>'[Relatório Executivo_Cart. Proj. Est._2016.02.26.xlsx]Dados SigES'!$C$17:$AX$17</c:f>
              <c:numCache>
                <c:formatCode>General</c:formatCode>
                <c:ptCount val="4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11</c:v>
                </c:pt>
                <c:pt idx="12">
                  <c:v>15</c:v>
                </c:pt>
                <c:pt idx="13">
                  <c:v>28</c:v>
                </c:pt>
                <c:pt idx="14">
                  <c:v>32</c:v>
                </c:pt>
                <c:pt idx="15">
                  <c:v>44</c:v>
                </c:pt>
                <c:pt idx="16">
                  <c:v>48</c:v>
                </c:pt>
                <c:pt idx="17">
                  <c:v>54</c:v>
                </c:pt>
                <c:pt idx="18">
                  <c:v>62</c:v>
                </c:pt>
                <c:pt idx="19">
                  <c:v>80</c:v>
                </c:pt>
                <c:pt idx="20">
                  <c:v>83</c:v>
                </c:pt>
                <c:pt idx="21">
                  <c:v>85</c:v>
                </c:pt>
                <c:pt idx="22">
                  <c:v>89</c:v>
                </c:pt>
                <c:pt idx="23">
                  <c:v>121</c:v>
                </c:pt>
                <c:pt idx="24">
                  <c:v>125</c:v>
                </c:pt>
                <c:pt idx="25">
                  <c:v>130</c:v>
                </c:pt>
                <c:pt idx="26">
                  <c:v>134</c:v>
                </c:pt>
                <c:pt idx="27">
                  <c:v>135</c:v>
                </c:pt>
                <c:pt idx="28">
                  <c:v>136</c:v>
                </c:pt>
                <c:pt idx="29">
                  <c:v>138</c:v>
                </c:pt>
                <c:pt idx="30">
                  <c:v>141</c:v>
                </c:pt>
                <c:pt idx="31">
                  <c:v>144</c:v>
                </c:pt>
                <c:pt idx="32">
                  <c:v>147</c:v>
                </c:pt>
                <c:pt idx="33">
                  <c:v>152</c:v>
                </c:pt>
                <c:pt idx="34">
                  <c:v>159</c:v>
                </c:pt>
                <c:pt idx="35">
                  <c:v>169</c:v>
                </c:pt>
                <c:pt idx="36">
                  <c:v>172</c:v>
                </c:pt>
                <c:pt idx="37">
                  <c:v>174</c:v>
                </c:pt>
                <c:pt idx="38">
                  <c:v>178</c:v>
                </c:pt>
                <c:pt idx="39">
                  <c:v>181</c:v>
                </c:pt>
                <c:pt idx="40">
                  <c:v>184</c:v>
                </c:pt>
                <c:pt idx="41">
                  <c:v>192</c:v>
                </c:pt>
                <c:pt idx="42">
                  <c:v>198</c:v>
                </c:pt>
                <c:pt idx="43">
                  <c:v>198</c:v>
                </c:pt>
                <c:pt idx="44">
                  <c:v>202</c:v>
                </c:pt>
                <c:pt idx="45">
                  <c:v>207</c:v>
                </c:pt>
                <c:pt idx="46">
                  <c:v>213</c:v>
                </c:pt>
                <c:pt idx="47">
                  <c:v>235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'[Relatório Executivo_Cart. Proj. Est._2016.02.26.xlsx]Dados SigES'!$B$18</c:f>
              <c:strCache>
                <c:ptCount val="1"/>
                <c:pt idx="0">
                  <c:v>Quant. realizada acumulada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2"/>
              <c:delete val="1"/>
            </c:dLbl>
            <c:dLbl>
              <c:idx val="13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'[Relatório Executivo_Cart. Proj. Est._2016.02.26.xlsx]Dados SigES'!$C$16:$AX$16</c:f>
              <c:numCache>
                <c:formatCode>mmm\-yy</c:formatCode>
                <c:ptCount val="48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</c:numCache>
            </c:numRef>
          </c:cat>
          <c:val>
            <c:numRef>
              <c:f>'[Relatório Executivo_Cart. Proj. Est._2016.02.26.xlsx]Dados SigES'!$C$18:$P$18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9</c:v>
                </c:pt>
                <c:pt idx="12">
                  <c:v>10</c:v>
                </c:pt>
                <c:pt idx="13">
                  <c:v>17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'[Relatório Executivo_Cart. Proj. Est._2016.02.26.xlsx]Dados SigES'!$B$19</c:f>
              <c:strCache>
                <c:ptCount val="1"/>
                <c:pt idx="0">
                  <c:v>Tendência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layout>
                <c:manualLayout>
                  <c:x val="-2.7708014293006601E-2"/>
                  <c:y val="4.7169219926442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0"/>
              <c:delete val="1"/>
            </c:dLbl>
            <c:dLbl>
              <c:idx val="31"/>
              <c:delete val="1"/>
            </c:dLbl>
            <c:dLbl>
              <c:idx val="32"/>
              <c:delete val="1"/>
            </c:dLbl>
            <c:dLbl>
              <c:idx val="33"/>
              <c:delete val="1"/>
            </c:dLbl>
            <c:dLbl>
              <c:idx val="34"/>
              <c:delete val="1"/>
            </c:dLbl>
            <c:dLbl>
              <c:idx val="36"/>
              <c:delete val="1"/>
            </c:dLbl>
            <c:dLbl>
              <c:idx val="37"/>
              <c:delete val="1"/>
            </c:dLbl>
            <c:dLbl>
              <c:idx val="38"/>
              <c:delete val="1"/>
            </c:dLbl>
            <c:dLbl>
              <c:idx val="39"/>
              <c:delete val="1"/>
            </c:dLbl>
            <c:dLbl>
              <c:idx val="40"/>
              <c:delete val="1"/>
            </c:dLbl>
            <c:dLbl>
              <c:idx val="42"/>
              <c:delete val="1"/>
            </c:dLbl>
            <c:dLbl>
              <c:idx val="43"/>
              <c:delete val="1"/>
            </c:dLbl>
            <c:dLbl>
              <c:idx val="44"/>
              <c:delete val="1"/>
            </c:dLbl>
            <c:dLbl>
              <c:idx val="45"/>
              <c:delete val="1"/>
            </c:dLbl>
            <c:dLbl>
              <c:idx val="46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'[Relatório Executivo_Cart. Proj. Est._2016.02.26.xlsx]Dados SigES'!$C$16:$AX$16</c:f>
              <c:numCache>
                <c:formatCode>mmm\-yy</c:formatCode>
                <c:ptCount val="48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</c:numCache>
            </c:numRef>
          </c:cat>
          <c:val>
            <c:numRef>
              <c:f>'[Relatório Executivo_Cart. Proj. Est._2016.02.26.xlsx]Dados SigES'!$C$19:$AX$19</c:f>
              <c:numCache>
                <c:formatCode>0</c:formatCode>
                <c:ptCount val="4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9</c:v>
                </c:pt>
                <c:pt idx="12">
                  <c:v>11</c:v>
                </c:pt>
                <c:pt idx="13">
                  <c:v>19.666666666666661</c:v>
                </c:pt>
                <c:pt idx="14">
                  <c:v>22.333333333333279</c:v>
                </c:pt>
                <c:pt idx="15">
                  <c:v>30.333333333333279</c:v>
                </c:pt>
                <c:pt idx="16">
                  <c:v>33</c:v>
                </c:pt>
                <c:pt idx="17">
                  <c:v>37</c:v>
                </c:pt>
                <c:pt idx="18">
                  <c:v>42.333333333333343</c:v>
                </c:pt>
                <c:pt idx="19">
                  <c:v>54.333333333333343</c:v>
                </c:pt>
                <c:pt idx="20">
                  <c:v>56.333333333333343</c:v>
                </c:pt>
                <c:pt idx="21">
                  <c:v>57.666666666666593</c:v>
                </c:pt>
                <c:pt idx="22">
                  <c:v>60.333333333333343</c:v>
                </c:pt>
                <c:pt idx="23">
                  <c:v>81.666666666666671</c:v>
                </c:pt>
                <c:pt idx="24">
                  <c:v>84.333333333333272</c:v>
                </c:pt>
                <c:pt idx="25">
                  <c:v>87.666666666666671</c:v>
                </c:pt>
                <c:pt idx="26">
                  <c:v>90.333333333333272</c:v>
                </c:pt>
                <c:pt idx="27">
                  <c:v>91.000000000000014</c:v>
                </c:pt>
                <c:pt idx="28">
                  <c:v>91.666666666666686</c:v>
                </c:pt>
                <c:pt idx="29">
                  <c:v>93.000000000000014</c:v>
                </c:pt>
                <c:pt idx="30">
                  <c:v>95.000000000000014</c:v>
                </c:pt>
                <c:pt idx="31">
                  <c:v>97.000000000000014</c:v>
                </c:pt>
                <c:pt idx="32">
                  <c:v>99.000000000000014</c:v>
                </c:pt>
                <c:pt idx="33">
                  <c:v>102.3333333333333</c:v>
                </c:pt>
                <c:pt idx="34">
                  <c:v>107</c:v>
                </c:pt>
                <c:pt idx="35">
                  <c:v>113.6666666666667</c:v>
                </c:pt>
                <c:pt idx="36">
                  <c:v>115.6666666666667</c:v>
                </c:pt>
                <c:pt idx="37">
                  <c:v>117</c:v>
                </c:pt>
                <c:pt idx="38">
                  <c:v>119.6666666666667</c:v>
                </c:pt>
                <c:pt idx="39">
                  <c:v>121.6666666666667</c:v>
                </c:pt>
                <c:pt idx="40">
                  <c:v>123.6666666666667</c:v>
                </c:pt>
                <c:pt idx="41">
                  <c:v>129</c:v>
                </c:pt>
                <c:pt idx="42">
                  <c:v>133</c:v>
                </c:pt>
                <c:pt idx="43">
                  <c:v>133</c:v>
                </c:pt>
                <c:pt idx="44">
                  <c:v>135.66666666666671</c:v>
                </c:pt>
                <c:pt idx="45">
                  <c:v>139</c:v>
                </c:pt>
                <c:pt idx="46">
                  <c:v>143</c:v>
                </c:pt>
                <c:pt idx="47">
                  <c:v>157.66666666666671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153088"/>
        <c:axId val="106154624"/>
      </c:lineChart>
      <c:dateAx>
        <c:axId val="106153088"/>
        <c:scaling>
          <c:orientation val="minMax"/>
          <c:min val="42004"/>
        </c:scaling>
        <c:delete val="0"/>
        <c:axPos val="b"/>
        <c:minorGridlines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06154624"/>
        <c:crosses val="autoZero"/>
        <c:auto val="0"/>
        <c:lblOffset val="100"/>
        <c:baseTimeUnit val="months"/>
        <c:majorUnit val="6"/>
        <c:majorTimeUnit val="months"/>
        <c:minorUnit val="12"/>
        <c:minorTimeUnit val="months"/>
      </c:dateAx>
      <c:valAx>
        <c:axId val="106154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6153088"/>
        <c:crosses val="autoZero"/>
        <c:crossBetween val="midCat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39998631379771"/>
          <c:y val="0.87216809634981696"/>
          <c:w val="0.86000132894780601"/>
          <c:h val="0.12524958237049999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88B58-B3C7-46AC-969E-C4FEEFA46CD0}" type="datetimeFigureOut">
              <a:rPr lang="pt-BR" smtClean="0"/>
              <a:t>20/06/2016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EE2BD-62AF-4294-96B3-9E9C9FF098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937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CBB83-8863-46DE-889A-2716BDF576B4}" type="datetimeFigureOut">
              <a:rPr lang="pt-BR" smtClean="0"/>
              <a:t>20/06/2016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6341C-DB90-4C43-A9C6-ECF6E730F6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81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20">
              <a:defRPr/>
            </a:pPr>
            <a:r>
              <a:rPr lang="pt-BR" dirty="0" smtClean="0"/>
              <a:t>Aterro e Estações estavam para </a:t>
            </a:r>
            <a:r>
              <a:rPr lang="pt-BR" b="1" dirty="0" smtClean="0"/>
              <a:t>2013</a:t>
            </a:r>
            <a:r>
              <a:rPr lang="pt-BR" dirty="0" smtClean="0"/>
              <a:t> no Planejamento Estratégico.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0C35A-A735-4BE3-A164-3B97C2470D97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0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omunicacao\Desktop\identidade visual posts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71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municacao\Desktop\identidade visual posts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2436168" y="765175"/>
            <a:ext cx="4772025" cy="48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EP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61" y="5552157"/>
            <a:ext cx="643737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48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748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86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00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797152"/>
            <a:ext cx="5486400" cy="4981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295330"/>
            <a:ext cx="5486400" cy="65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7608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2108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50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4665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88640"/>
            <a:ext cx="6019800" cy="57466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55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894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496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ra de 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167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omunicacao\Desktop\identidade visual posts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71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omunicacao\Desktop\identidade visual posts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066800"/>
            <a:ext cx="477202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81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 -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unicacao\Desktop\identidade visual posts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71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pt-BR" noProof="0" dirty="0" smtClean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smtClean="0"/>
              <a:t>Clique para editar o estilo do subtítulo mestre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0402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smtClean="0"/>
              <a:t>Clique para editar o estilo do subtítulo mestre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7531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4798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8655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47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10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9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6093296"/>
            <a:ext cx="9144000" cy="774650"/>
          </a:xfrm>
          <a:prstGeom prst="rect">
            <a:avLst/>
          </a:prstGeom>
          <a:solidFill>
            <a:srgbClr val="107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alan.santos\Desktop\Temporario 2016\Imagem3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7" y="6192653"/>
            <a:ext cx="1584847" cy="6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pic>
        <p:nvPicPr>
          <p:cNvPr id="4" name="Picture 3" descr="sep site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79" y="6211293"/>
            <a:ext cx="3919728" cy="4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1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  <p:sldLayoutId id="214748366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1076B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emf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jpe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3.jpe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4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chart" Target="../charts/chart5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/>
              <a:t>Planejamento </a:t>
            </a:r>
            <a:r>
              <a:rPr lang="pt-BR" sz="3600" dirty="0"/>
              <a:t>e Gestão Estratégica em Organizações Públicas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experiência</a:t>
            </a:r>
            <a:r>
              <a:rPr lang="en-US" dirty="0" smtClean="0"/>
              <a:t> do </a:t>
            </a:r>
            <a:r>
              <a:rPr lang="en-US" dirty="0" err="1" smtClean="0"/>
              <a:t>Governo</a:t>
            </a:r>
            <a:r>
              <a:rPr lang="en-US" dirty="0" smtClean="0"/>
              <a:t> do Estado do </a:t>
            </a:r>
            <a:r>
              <a:rPr lang="en-US" dirty="0" err="1" smtClean="0"/>
              <a:t>Espírito</a:t>
            </a:r>
            <a:r>
              <a:rPr lang="en-US" dirty="0" smtClean="0"/>
              <a:t> Santo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de seta reta 24"/>
          <p:cNvCxnSpPr/>
          <p:nvPr/>
        </p:nvCxnSpPr>
        <p:spPr>
          <a:xfrm>
            <a:off x="178141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0" y="1647877"/>
            <a:ext cx="125780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3470796" cy="25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4355976" y="184411"/>
            <a:ext cx="30316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Gestão Estratégica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Orientada a </a:t>
            </a:r>
            <a:r>
              <a:rPr lang="pt-BR" sz="2000" b="1" dirty="0" err="1" smtClean="0">
                <a:solidFill>
                  <a:srgbClr val="FFFFFF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Resutados</a:t>
            </a:r>
            <a:endParaRPr lang="pt-BR" sz="1200" dirty="0" smtClean="0">
              <a:solidFill>
                <a:srgbClr val="FFFFFF"/>
              </a:solidFill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659"/>
          </a:xfrm>
        </p:spPr>
        <p:txBody>
          <a:bodyPr>
            <a:noAutofit/>
          </a:bodyPr>
          <a:lstStyle/>
          <a:p>
            <a:r>
              <a:rPr lang="pt-BR" sz="3200" dirty="0" smtClean="0"/>
              <a:t>Gestão Estratégica Orientada a Resultados</a:t>
            </a:r>
            <a:endParaRPr lang="pt-BR" sz="3200" dirty="0"/>
          </a:p>
        </p:txBody>
      </p:sp>
      <p:sp>
        <p:nvSpPr>
          <p:cNvPr id="27" name="Espaço Reservado para Conteúdo 26"/>
          <p:cNvSpPr>
            <a:spLocks noGrp="1"/>
          </p:cNvSpPr>
          <p:nvPr>
            <p:ph sz="half" idx="2"/>
          </p:nvPr>
        </p:nvSpPr>
        <p:spPr>
          <a:xfrm>
            <a:off x="611560" y="1124744"/>
            <a:ext cx="8075240" cy="4896544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Visão Estratégica</a:t>
            </a:r>
          </a:p>
          <a:p>
            <a:pPr lvl="1"/>
            <a:r>
              <a:rPr lang="pt-BR" dirty="0" smtClean="0"/>
              <a:t>Seletividade </a:t>
            </a:r>
            <a:r>
              <a:rPr lang="pt-BR" dirty="0"/>
              <a:t>e integração de esforços próprios e de parceiros com olhar no </a:t>
            </a:r>
            <a:r>
              <a:rPr lang="pt-BR" dirty="0" smtClean="0"/>
              <a:t>futuro</a:t>
            </a:r>
          </a:p>
          <a:p>
            <a:r>
              <a:rPr lang="pt-BR" dirty="0" smtClean="0"/>
              <a:t>Foco em Resultados</a:t>
            </a:r>
          </a:p>
          <a:p>
            <a:pPr lvl="1"/>
            <a:r>
              <a:rPr lang="pt-BR" dirty="0" smtClean="0"/>
              <a:t>Ações </a:t>
            </a:r>
            <a:r>
              <a:rPr lang="pt-BR" dirty="0"/>
              <a:t>e iniciativas estruturadas visando entregas à </a:t>
            </a:r>
            <a:r>
              <a:rPr lang="pt-BR" dirty="0" smtClean="0"/>
              <a:t>sociedade</a:t>
            </a:r>
          </a:p>
          <a:p>
            <a:r>
              <a:rPr lang="pt-BR" dirty="0" smtClean="0"/>
              <a:t>Público-Alvo</a:t>
            </a:r>
          </a:p>
          <a:p>
            <a:pPr lvl="1"/>
            <a:r>
              <a:rPr lang="pt-BR" dirty="0" smtClean="0"/>
              <a:t>Tudo </a:t>
            </a:r>
            <a:r>
              <a:rPr lang="pt-BR" dirty="0"/>
              <a:t>começa em suas demandas e </a:t>
            </a:r>
            <a:r>
              <a:rPr lang="pt-BR" dirty="0" smtClean="0"/>
              <a:t>necessidades</a:t>
            </a:r>
          </a:p>
          <a:p>
            <a:r>
              <a:rPr lang="pt-BR" dirty="0" smtClean="0"/>
              <a:t>Gerenciamento</a:t>
            </a:r>
          </a:p>
          <a:p>
            <a:pPr lvl="1"/>
            <a:r>
              <a:rPr lang="pt-BR" dirty="0"/>
              <a:t>Proximidade da ação gerencial: intensidade, prontidão e </a:t>
            </a:r>
            <a:r>
              <a:rPr lang="pt-BR" dirty="0" smtClean="0"/>
              <a:t>responsabilização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211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Desafios do Planejamento Estratégico 2016/17</a:t>
            </a:r>
            <a:endParaRPr lang="pt-BR" dirty="0"/>
          </a:p>
        </p:txBody>
      </p:sp>
      <p:grpSp>
        <p:nvGrpSpPr>
          <p:cNvPr id="18" name="Grupo 17"/>
          <p:cNvGrpSpPr/>
          <p:nvPr/>
        </p:nvGrpSpPr>
        <p:grpSpPr>
          <a:xfrm>
            <a:off x="1512551" y="1916832"/>
            <a:ext cx="6118898" cy="4086424"/>
            <a:chOff x="1549446" y="1916832"/>
            <a:chExt cx="6118898" cy="4086424"/>
          </a:xfrm>
        </p:grpSpPr>
        <p:cxnSp>
          <p:nvCxnSpPr>
            <p:cNvPr id="3" name="Conector reto 2"/>
            <p:cNvCxnSpPr/>
            <p:nvPr/>
          </p:nvCxnSpPr>
          <p:spPr>
            <a:xfrm>
              <a:off x="2472410" y="3239695"/>
              <a:ext cx="5195934" cy="0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spaço Reservado para Conteúdo 4"/>
            <p:cNvSpPr txBox="1">
              <a:spLocks/>
            </p:cNvSpPr>
            <p:nvPr/>
          </p:nvSpPr>
          <p:spPr>
            <a:xfrm>
              <a:off x="2410746" y="1946979"/>
              <a:ext cx="4680520" cy="116261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pt-BR" sz="2800" dirty="0" smtClean="0"/>
                <a:t>Acelerar a execução dos investimentos com recursos assegurados</a:t>
              </a: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1549446" y="3443345"/>
              <a:ext cx="645276" cy="645276"/>
              <a:chOff x="2925961" y="4619206"/>
              <a:chExt cx="833150" cy="833150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7" name="Lágrima 6"/>
              <p:cNvSpPr/>
              <p:nvPr/>
            </p:nvSpPr>
            <p:spPr>
              <a:xfrm rot="8101482">
                <a:off x="2925961" y="4619206"/>
                <a:ext cx="833150" cy="833150"/>
              </a:xfrm>
              <a:prstGeom prst="teardrop">
                <a:avLst>
                  <a:gd name="adj" fmla="val 13425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3096746" y="4789991"/>
                <a:ext cx="491581" cy="49158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1549446" y="4883505"/>
              <a:ext cx="645276" cy="645276"/>
              <a:chOff x="2925961" y="4619206"/>
              <a:chExt cx="833150" cy="833150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0" name="Lágrima 9"/>
              <p:cNvSpPr/>
              <p:nvPr/>
            </p:nvSpPr>
            <p:spPr>
              <a:xfrm rot="8101482">
                <a:off x="2925961" y="4619206"/>
                <a:ext cx="833150" cy="833150"/>
              </a:xfrm>
              <a:prstGeom prst="teardrop">
                <a:avLst>
                  <a:gd name="adj" fmla="val 134253"/>
                </a:avLst>
              </a:prstGeom>
              <a:solidFill>
                <a:srgbClr val="F4A8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3096746" y="4789991"/>
                <a:ext cx="491581" cy="491581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1549446" y="1916832"/>
              <a:ext cx="645276" cy="645276"/>
              <a:chOff x="2925961" y="4619206"/>
              <a:chExt cx="833150" cy="833150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3" name="Lágrima 12"/>
              <p:cNvSpPr/>
              <p:nvPr/>
            </p:nvSpPr>
            <p:spPr>
              <a:xfrm rot="8101482">
                <a:off x="2925961" y="4619206"/>
                <a:ext cx="833150" cy="833150"/>
              </a:xfrm>
              <a:prstGeom prst="teardrop">
                <a:avLst>
                  <a:gd name="adj" fmla="val 13425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3096746" y="4789991"/>
                <a:ext cx="491581" cy="491581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" name="Espaço Reservado para Conteúdo 4"/>
            <p:cNvSpPr txBox="1">
              <a:spLocks/>
            </p:cNvSpPr>
            <p:nvPr/>
          </p:nvSpPr>
          <p:spPr>
            <a:xfrm>
              <a:off x="2410746" y="3460864"/>
              <a:ext cx="4680520" cy="113856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defPPr>
                <a:defRPr lang="pt-BR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3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r>
                <a:rPr lang="pt-BR" sz="2800" dirty="0"/>
                <a:t>Garantir a continuidade dos serviços essenciais</a:t>
              </a:r>
            </a:p>
          </p:txBody>
        </p:sp>
        <p:sp>
          <p:nvSpPr>
            <p:cNvPr id="16" name="Espaço Reservado para Conteúdo 4"/>
            <p:cNvSpPr txBox="1">
              <a:spLocks/>
            </p:cNvSpPr>
            <p:nvPr/>
          </p:nvSpPr>
          <p:spPr>
            <a:xfrm>
              <a:off x="2410746" y="4872336"/>
              <a:ext cx="4680520" cy="1130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defPPr>
                <a:defRPr lang="pt-BR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3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r>
                <a:rPr lang="pt-BR" sz="2800" dirty="0"/>
                <a:t>“Desapego” do que não é decisivo neste momento</a:t>
              </a:r>
            </a:p>
          </p:txBody>
        </p:sp>
        <p:cxnSp>
          <p:nvCxnSpPr>
            <p:cNvPr id="17" name="Conector reto 16"/>
            <p:cNvCxnSpPr/>
            <p:nvPr/>
          </p:nvCxnSpPr>
          <p:spPr>
            <a:xfrm>
              <a:off x="2472410" y="4720153"/>
              <a:ext cx="5195934" cy="0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50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de seta reta 24"/>
          <p:cNvCxnSpPr/>
          <p:nvPr/>
        </p:nvCxnSpPr>
        <p:spPr>
          <a:xfrm>
            <a:off x="178141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843400" y="1647877"/>
            <a:ext cx="1367100" cy="1764000"/>
            <a:chOff x="3276908" y="1628800"/>
            <a:chExt cx="1367100" cy="1764000"/>
          </a:xfrm>
        </p:grpSpPr>
        <p:sp>
          <p:nvSpPr>
            <p:cNvPr id="11" name="Rectangle 46"/>
            <p:cNvSpPr/>
            <p:nvPr/>
          </p:nvSpPr>
          <p:spPr>
            <a:xfrm>
              <a:off x="3276908" y="1628800"/>
              <a:ext cx="1367100" cy="1764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t"/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PARTICIPAÇÃO </a:t>
              </a:r>
              <a:endPara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POPULAR</a:t>
              </a:r>
              <a:endPara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Imagem 27" descr="Audiências Públicas 2015 - Descanso de Tel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8501" y="2204864"/>
              <a:ext cx="1203913" cy="481565"/>
            </a:xfrm>
            <a:prstGeom prst="rect">
              <a:avLst/>
            </a:prstGeom>
          </p:spPr>
        </p:pic>
        <p:pic>
          <p:nvPicPr>
            <p:cNvPr id="13" name="Imagem 28" descr="PPA Em Rede -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28" y="2707030"/>
              <a:ext cx="1014660" cy="553451"/>
            </a:xfrm>
            <a:prstGeom prst="rect">
              <a:avLst/>
            </a:prstGeom>
          </p:spPr>
        </p:pic>
      </p:grpSp>
      <p:cxnSp>
        <p:nvCxnSpPr>
          <p:cNvPr id="9" name="Conector de seta reta 24"/>
          <p:cNvCxnSpPr/>
          <p:nvPr/>
        </p:nvCxnSpPr>
        <p:spPr>
          <a:xfrm>
            <a:off x="346958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0" y="1647877"/>
            <a:ext cx="125780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27" y="3426366"/>
            <a:ext cx="4495800" cy="26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de seta reta 24"/>
          <p:cNvCxnSpPr/>
          <p:nvPr/>
        </p:nvCxnSpPr>
        <p:spPr>
          <a:xfrm>
            <a:off x="178141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843400" y="1647877"/>
            <a:ext cx="1367100" cy="1764000"/>
            <a:chOff x="3276908" y="1628800"/>
            <a:chExt cx="1367100" cy="1764000"/>
          </a:xfrm>
        </p:grpSpPr>
        <p:sp>
          <p:nvSpPr>
            <p:cNvPr id="11" name="Rectangle 46"/>
            <p:cNvSpPr/>
            <p:nvPr/>
          </p:nvSpPr>
          <p:spPr>
            <a:xfrm>
              <a:off x="3276908" y="1628800"/>
              <a:ext cx="1367100" cy="1764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t"/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PARTICIPAÇÃO </a:t>
              </a:r>
              <a:endPara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POPULAR</a:t>
              </a:r>
              <a:endPara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Imagem 27" descr="Audiências Públicas 2015 - Descanso de Tel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8501" y="2204864"/>
              <a:ext cx="1203913" cy="481565"/>
            </a:xfrm>
            <a:prstGeom prst="rect">
              <a:avLst/>
            </a:prstGeom>
          </p:spPr>
        </p:pic>
        <p:pic>
          <p:nvPicPr>
            <p:cNvPr id="13" name="Imagem 28" descr="PPA Em Rede -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28" y="2707030"/>
              <a:ext cx="1014660" cy="553451"/>
            </a:xfrm>
            <a:prstGeom prst="rect">
              <a:avLst/>
            </a:prstGeom>
          </p:spPr>
        </p:pic>
      </p:grpSp>
      <p:cxnSp>
        <p:nvCxnSpPr>
          <p:cNvPr id="9" name="Conector de seta reta 24"/>
          <p:cNvCxnSpPr/>
          <p:nvPr/>
        </p:nvCxnSpPr>
        <p:spPr>
          <a:xfrm>
            <a:off x="346958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24"/>
          <p:cNvCxnSpPr/>
          <p:nvPr/>
        </p:nvCxnSpPr>
        <p:spPr>
          <a:xfrm>
            <a:off x="5267042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0" y="1647877"/>
            <a:ext cx="125780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61" y="1628800"/>
            <a:ext cx="1296000" cy="180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4490"/>
            <a:ext cx="4499992" cy="26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2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de seta reta 24"/>
          <p:cNvCxnSpPr/>
          <p:nvPr/>
        </p:nvCxnSpPr>
        <p:spPr>
          <a:xfrm>
            <a:off x="178141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843400" y="1647877"/>
            <a:ext cx="1367100" cy="1764000"/>
            <a:chOff x="3276908" y="1628800"/>
            <a:chExt cx="1367100" cy="1764000"/>
          </a:xfrm>
        </p:grpSpPr>
        <p:sp>
          <p:nvSpPr>
            <p:cNvPr id="11" name="Rectangle 46"/>
            <p:cNvSpPr/>
            <p:nvPr/>
          </p:nvSpPr>
          <p:spPr>
            <a:xfrm>
              <a:off x="3276908" y="1628800"/>
              <a:ext cx="1367100" cy="1764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t"/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PARTICIPAÇÃO </a:t>
              </a:r>
              <a:endPara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POPULAR</a:t>
              </a:r>
              <a:endPara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Imagem 27" descr="Audiências Públicas 2015 - Descanso de Tel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8501" y="2204864"/>
              <a:ext cx="1203913" cy="481565"/>
            </a:xfrm>
            <a:prstGeom prst="rect">
              <a:avLst/>
            </a:prstGeom>
          </p:spPr>
        </p:pic>
        <p:pic>
          <p:nvPicPr>
            <p:cNvPr id="13" name="Imagem 28" descr="PPA Em Rede -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28" y="2707030"/>
              <a:ext cx="1014660" cy="553451"/>
            </a:xfrm>
            <a:prstGeom prst="rect">
              <a:avLst/>
            </a:prstGeom>
          </p:spPr>
        </p:pic>
      </p:grpSp>
      <p:cxnSp>
        <p:nvCxnSpPr>
          <p:cNvPr id="9" name="Conector de seta reta 24"/>
          <p:cNvCxnSpPr/>
          <p:nvPr/>
        </p:nvCxnSpPr>
        <p:spPr>
          <a:xfrm>
            <a:off x="346958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24"/>
          <p:cNvCxnSpPr/>
          <p:nvPr/>
        </p:nvCxnSpPr>
        <p:spPr>
          <a:xfrm>
            <a:off x="5267042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0" y="1647877"/>
            <a:ext cx="125780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61" y="1628800"/>
            <a:ext cx="1296000" cy="180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LOA 2016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7" r="23271"/>
          <a:stretch/>
        </p:blipFill>
        <p:spPr>
          <a:xfrm>
            <a:off x="7367218" y="1647877"/>
            <a:ext cx="1263221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ector de seta reta 24"/>
          <p:cNvCxnSpPr/>
          <p:nvPr/>
        </p:nvCxnSpPr>
        <p:spPr>
          <a:xfrm>
            <a:off x="6993403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4490"/>
            <a:ext cx="4499992" cy="26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ector de seta reta 24"/>
          <p:cNvCxnSpPr/>
          <p:nvPr/>
        </p:nvCxnSpPr>
        <p:spPr>
          <a:xfrm>
            <a:off x="178141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843400" y="1647877"/>
            <a:ext cx="1367100" cy="1764000"/>
            <a:chOff x="3276908" y="1628800"/>
            <a:chExt cx="1367100" cy="1764000"/>
          </a:xfrm>
        </p:grpSpPr>
        <p:sp>
          <p:nvSpPr>
            <p:cNvPr id="11" name="Rectangle 46"/>
            <p:cNvSpPr/>
            <p:nvPr/>
          </p:nvSpPr>
          <p:spPr>
            <a:xfrm>
              <a:off x="3276908" y="1628800"/>
              <a:ext cx="1367100" cy="17640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t"/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PARTICIPAÇÃO </a:t>
              </a:r>
              <a:endPara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POPULAR</a:t>
              </a:r>
              <a:endPara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Imagem 27" descr="Audiências Públicas 2015 - Descanso de Tel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8501" y="2204864"/>
              <a:ext cx="1203913" cy="481565"/>
            </a:xfrm>
            <a:prstGeom prst="rect">
              <a:avLst/>
            </a:prstGeom>
          </p:spPr>
        </p:pic>
        <p:pic>
          <p:nvPicPr>
            <p:cNvPr id="13" name="Imagem 28" descr="PPA Em Rede - Logo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28" y="2707030"/>
              <a:ext cx="1014660" cy="553451"/>
            </a:xfrm>
            <a:prstGeom prst="rect">
              <a:avLst/>
            </a:prstGeom>
          </p:spPr>
        </p:pic>
      </p:grpSp>
      <p:cxnSp>
        <p:nvCxnSpPr>
          <p:cNvPr id="9" name="Conector de seta reta 24"/>
          <p:cNvCxnSpPr/>
          <p:nvPr/>
        </p:nvCxnSpPr>
        <p:spPr>
          <a:xfrm>
            <a:off x="3469581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24"/>
          <p:cNvCxnSpPr/>
          <p:nvPr/>
        </p:nvCxnSpPr>
        <p:spPr>
          <a:xfrm>
            <a:off x="5267042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0" y="1647877"/>
            <a:ext cx="1257809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61" y="1628800"/>
            <a:ext cx="1296000" cy="180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LOA 2016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7" r="23271"/>
          <a:stretch/>
        </p:blipFill>
        <p:spPr>
          <a:xfrm>
            <a:off x="7367218" y="1647877"/>
            <a:ext cx="1263221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ector de seta reta 24"/>
          <p:cNvCxnSpPr/>
          <p:nvPr/>
        </p:nvCxnSpPr>
        <p:spPr>
          <a:xfrm>
            <a:off x="6993403" y="2529877"/>
            <a:ext cx="31727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4490"/>
            <a:ext cx="4499992" cy="26124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950" y="3918669"/>
            <a:ext cx="237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/>
                <a:cs typeface="Arial"/>
              </a:rPr>
              <a:t>GESTÃO</a:t>
            </a:r>
          </a:p>
          <a:p>
            <a:pPr algn="ctr"/>
            <a:r>
              <a:rPr lang="pt-BR" dirty="0" smtClean="0">
                <a:latin typeface="Arial"/>
                <a:cs typeface="Arial"/>
              </a:rPr>
              <a:t>Escritório de Projetos</a:t>
            </a:r>
            <a:endParaRPr lang="pt-BR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61864" y="3583258"/>
            <a:ext cx="1800200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61864" y="3809524"/>
            <a:ext cx="2808198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61864" y="4961652"/>
            <a:ext cx="4896198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43808" y="4582340"/>
            <a:ext cx="375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Arial"/>
                <a:cs typeface="Arial"/>
              </a:rPr>
              <a:t>p</a:t>
            </a:r>
            <a:r>
              <a:rPr lang="pt-BR" dirty="0" smtClean="0">
                <a:latin typeface="Arial"/>
                <a:cs typeface="Arial"/>
              </a:rPr>
              <a:t>or meio de Planos Orçamentários</a:t>
            </a:r>
            <a:endParaRPr lang="pt-BR" dirty="0">
              <a:latin typeface="Arial"/>
              <a:cs typeface="Arial"/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2545533" y="3480524"/>
            <a:ext cx="144016" cy="158417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2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29610" y="4487062"/>
            <a:ext cx="407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* 823 ações se consideradas as padronizações</a:t>
            </a:r>
            <a:endParaRPr lang="pt-BR" sz="1600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360014"/>
              </p:ext>
            </p:extLst>
          </p:nvPr>
        </p:nvGraphicFramePr>
        <p:xfrm>
          <a:off x="815075" y="2132856"/>
          <a:ext cx="7174369" cy="2285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2847"/>
                <a:gridCol w="1537365"/>
                <a:gridCol w="1464157"/>
              </a:tblGrid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1" kern="1200" baseline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2012-2015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2016-2019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926928">
                <a:tc>
                  <a:txBody>
                    <a:bodyPr/>
                    <a:lstStyle/>
                    <a:p>
                      <a:pPr algn="l" fontAlgn="t"/>
                      <a:r>
                        <a:rPr lang="pt-BR" sz="2800" b="1" i="0" u="none" strike="noStrike" dirty="0" smtClean="0">
                          <a:effectLst/>
                          <a:latin typeface="+mj-lt"/>
                        </a:rPr>
                        <a:t> Número de Programas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2800" b="1" i="0" u="none" strike="noStrike" dirty="0" smtClean="0">
                          <a:effectLst/>
                          <a:latin typeface="+mj-lt"/>
                        </a:rPr>
                        <a:t>116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 smtClean="0">
                          <a:effectLst/>
                        </a:rPr>
                        <a:t>73</a:t>
                      </a:r>
                      <a:endParaRPr lang="pt-BR" sz="2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26928">
                <a:tc>
                  <a:txBody>
                    <a:bodyPr/>
                    <a:lstStyle/>
                    <a:p>
                      <a:pPr algn="l" fontAlgn="t"/>
                      <a:r>
                        <a:rPr lang="pt-BR" sz="2800" b="1" i="0" u="none" strike="noStrike" dirty="0" smtClean="0">
                          <a:effectLst/>
                          <a:latin typeface="+mj-lt"/>
                        </a:rPr>
                        <a:t> Número de Ações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1.119</a:t>
                      </a:r>
                      <a:endParaRPr lang="pt-BR" sz="2800" b="1" dirty="0" smtClean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 smtClean="0">
                          <a:effectLst/>
                        </a:rPr>
                        <a:t>484*</a:t>
                      </a:r>
                      <a:endParaRPr lang="pt-BR" sz="2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Orientação e Foco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76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>
            <a:spLocks noChangeArrowheads="1"/>
          </p:cNvSpPr>
          <p:nvPr/>
        </p:nvSpPr>
        <p:spPr bwMode="auto">
          <a:xfrm>
            <a:off x="513846" y="1297687"/>
            <a:ext cx="1925854" cy="3317885"/>
          </a:xfrm>
          <a:prstGeom prst="roundRect">
            <a:avLst>
              <a:gd name="adj" fmla="val 2585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Redução de Homicídios</a:t>
            </a:r>
          </a:p>
        </p:txBody>
      </p:sp>
      <p:sp>
        <p:nvSpPr>
          <p:cNvPr id="23" name="Retângulo de cantos arredondados 22"/>
          <p:cNvSpPr>
            <a:spLocks noChangeArrowheads="1"/>
          </p:cNvSpPr>
          <p:nvPr/>
        </p:nvSpPr>
        <p:spPr bwMode="auto">
          <a:xfrm>
            <a:off x="513846" y="937517"/>
            <a:ext cx="1925854" cy="333375"/>
          </a:xfrm>
          <a:prstGeom prst="roundRect">
            <a:avLst>
              <a:gd name="adj" fmla="val 11375"/>
            </a:avLst>
          </a:prstGeom>
          <a:solidFill>
            <a:srgbClr val="4BACC6"/>
          </a:solidFill>
          <a:ln>
            <a:noFill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pt-BR" sz="2000" b="1" cap="all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2 Programas</a:t>
            </a:r>
            <a:endParaRPr lang="pt-BR" sz="20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513845" y="489496"/>
            <a:ext cx="4071908" cy="419447"/>
          </a:xfrm>
          <a:prstGeom prst="roundRect">
            <a:avLst>
              <a:gd name="adj" fmla="val 8995"/>
            </a:avLst>
          </a:prstGeom>
          <a:solidFill>
            <a:srgbClr val="0F77A5"/>
          </a:solidFill>
          <a:ln>
            <a:noFill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pt-BR" sz="24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imes New Roman"/>
                <a:cs typeface="Times New Roman"/>
              </a:rPr>
              <a:t>2012-2015</a:t>
            </a:r>
          </a:p>
        </p:txBody>
      </p:sp>
      <p:sp>
        <p:nvSpPr>
          <p:cNvPr id="30" name="Retângulo de cantos arredondados 29"/>
          <p:cNvSpPr>
            <a:spLocks noChangeArrowheads="1"/>
          </p:cNvSpPr>
          <p:nvPr/>
        </p:nvSpPr>
        <p:spPr bwMode="auto">
          <a:xfrm>
            <a:off x="2467585" y="937517"/>
            <a:ext cx="2118167" cy="333375"/>
          </a:xfrm>
          <a:prstGeom prst="roundRect">
            <a:avLst>
              <a:gd name="adj" fmla="val 11375"/>
            </a:avLst>
          </a:prstGeom>
          <a:solidFill>
            <a:srgbClr val="4BACC6"/>
          </a:solidFill>
          <a:ln>
            <a:noFill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pt-BR" sz="2000" b="1" cap="all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13 Ações</a:t>
            </a:r>
            <a:endParaRPr lang="pt-BR" sz="20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sp>
        <p:nvSpPr>
          <p:cNvPr id="32" name="Retângulo de cantos arredondados 31"/>
          <p:cNvSpPr>
            <a:spLocks noChangeArrowheads="1"/>
          </p:cNvSpPr>
          <p:nvPr/>
        </p:nvSpPr>
        <p:spPr bwMode="auto">
          <a:xfrm>
            <a:off x="2467585" y="1297687"/>
            <a:ext cx="2118167" cy="427017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Aquisição </a:t>
            </a: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e Renovação</a:t>
            </a:r>
          </a:p>
          <a:p>
            <a:pPr>
              <a:lnSpc>
                <a:spcPts val="1600"/>
              </a:lnSpc>
            </a:pP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da Frota</a:t>
            </a:r>
            <a:endParaRPr lang="pt-BR" sz="1400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33" name="Retângulo de cantos arredondados 32"/>
          <p:cNvSpPr>
            <a:spLocks noChangeArrowheads="1"/>
          </p:cNvSpPr>
          <p:nvPr/>
        </p:nvSpPr>
        <p:spPr bwMode="auto">
          <a:xfrm>
            <a:off x="2467585" y="1744538"/>
            <a:ext cx="2118167" cy="418603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Terceirização da Frota</a:t>
            </a:r>
          </a:p>
        </p:txBody>
      </p:sp>
      <p:sp>
        <p:nvSpPr>
          <p:cNvPr id="34" name="Retângulo de cantos arredondados 33"/>
          <p:cNvSpPr>
            <a:spLocks noChangeArrowheads="1"/>
          </p:cNvSpPr>
          <p:nvPr/>
        </p:nvSpPr>
        <p:spPr bwMode="auto">
          <a:xfrm>
            <a:off x="2467585" y="2182975"/>
            <a:ext cx="2118167" cy="418603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Aquisição </a:t>
            </a: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de Semoventes</a:t>
            </a:r>
            <a:endParaRPr lang="pt-BR" sz="1400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35" name="Retângulo de cantos arredondados 34"/>
          <p:cNvSpPr>
            <a:spLocks noChangeArrowheads="1"/>
          </p:cNvSpPr>
          <p:nvPr/>
        </p:nvSpPr>
        <p:spPr bwMode="auto">
          <a:xfrm>
            <a:off x="2467585" y="2621412"/>
            <a:ext cx="2118167" cy="427017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Aquisição </a:t>
            </a: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de armamentos </a:t>
            </a: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e munições</a:t>
            </a:r>
          </a:p>
        </p:txBody>
      </p:sp>
      <p:sp>
        <p:nvSpPr>
          <p:cNvPr id="36" name="Retângulo de cantos arredondados 35"/>
          <p:cNvSpPr>
            <a:spLocks noChangeArrowheads="1"/>
          </p:cNvSpPr>
          <p:nvPr/>
        </p:nvSpPr>
        <p:spPr bwMode="auto">
          <a:xfrm>
            <a:off x="2467585" y="3068263"/>
            <a:ext cx="2118167" cy="427017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Aquisição </a:t>
            </a: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de fardamento </a:t>
            </a: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policial</a:t>
            </a:r>
          </a:p>
        </p:txBody>
      </p:sp>
      <p:sp>
        <p:nvSpPr>
          <p:cNvPr id="37" name="Retângulo de cantos arredondados 36"/>
          <p:cNvSpPr>
            <a:spLocks noChangeArrowheads="1"/>
          </p:cNvSpPr>
          <p:nvPr/>
        </p:nvSpPr>
        <p:spPr bwMode="auto">
          <a:xfrm>
            <a:off x="2467585" y="3515112"/>
            <a:ext cx="2118167" cy="640968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Aquisição de equipamentos </a:t>
            </a:r>
            <a:r>
              <a:rPr lang="pt-BR" sz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policiais e </a:t>
            </a: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de segurança individual</a:t>
            </a:r>
          </a:p>
        </p:txBody>
      </p:sp>
      <p:sp>
        <p:nvSpPr>
          <p:cNvPr id="38" name="Retângulo de cantos arredondados 37"/>
          <p:cNvSpPr>
            <a:spLocks noChangeArrowheads="1"/>
          </p:cNvSpPr>
          <p:nvPr/>
        </p:nvSpPr>
        <p:spPr bwMode="auto">
          <a:xfrm>
            <a:off x="513846" y="4725144"/>
            <a:ext cx="1925854" cy="1008112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Modernização da Infraestrutura Física e Tecnológica da Segurança Pública</a:t>
            </a:r>
          </a:p>
        </p:txBody>
      </p:sp>
      <p:sp>
        <p:nvSpPr>
          <p:cNvPr id="59" name="Retângulo de cantos arredondados 58"/>
          <p:cNvSpPr>
            <a:spLocks noChangeArrowheads="1"/>
          </p:cNvSpPr>
          <p:nvPr/>
        </p:nvSpPr>
        <p:spPr bwMode="auto">
          <a:xfrm>
            <a:off x="2497522" y="4725144"/>
            <a:ext cx="2088230" cy="1008112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400" dirty="0">
                <a:solidFill>
                  <a:srgbClr val="000000"/>
                </a:solidFill>
                <a:ea typeface="Times New Roman"/>
                <a:cs typeface="Times New Roman"/>
              </a:rPr>
              <a:t>Construção, Reforma e Padronização das Unidades da PMES</a:t>
            </a:r>
          </a:p>
        </p:txBody>
      </p:sp>
      <p:sp>
        <p:nvSpPr>
          <p:cNvPr id="60" name="Retângulo de cantos arredondados 59"/>
          <p:cNvSpPr>
            <a:spLocks noChangeArrowheads="1"/>
          </p:cNvSpPr>
          <p:nvPr/>
        </p:nvSpPr>
        <p:spPr bwMode="auto">
          <a:xfrm>
            <a:off x="4771334" y="1297687"/>
            <a:ext cx="1822355" cy="4435569"/>
          </a:xfrm>
          <a:prstGeom prst="roundRect">
            <a:avLst>
              <a:gd name="adj" fmla="val 2501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Segurança Pública com Participação Social</a:t>
            </a:r>
          </a:p>
        </p:txBody>
      </p:sp>
      <p:sp>
        <p:nvSpPr>
          <p:cNvPr id="61" name="Retângulo de cantos arredondados 60"/>
          <p:cNvSpPr>
            <a:spLocks noChangeArrowheads="1"/>
          </p:cNvSpPr>
          <p:nvPr/>
        </p:nvSpPr>
        <p:spPr bwMode="auto">
          <a:xfrm>
            <a:off x="4771334" y="937517"/>
            <a:ext cx="1822355" cy="333375"/>
          </a:xfrm>
          <a:prstGeom prst="roundRect">
            <a:avLst>
              <a:gd name="adj" fmla="val 11375"/>
            </a:avLst>
          </a:prstGeom>
          <a:solidFill>
            <a:srgbClr val="AE7EAE"/>
          </a:solidFill>
          <a:ln>
            <a:noFill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pt-BR" sz="2000" b="1" cap="all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 Programa</a:t>
            </a:r>
            <a:endParaRPr lang="pt-BR" sz="20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sp>
        <p:nvSpPr>
          <p:cNvPr id="62" name="Freeform 30"/>
          <p:cNvSpPr>
            <a:spLocks/>
          </p:cNvSpPr>
          <p:nvPr/>
        </p:nvSpPr>
        <p:spPr bwMode="auto">
          <a:xfrm>
            <a:off x="4771333" y="489496"/>
            <a:ext cx="3964564" cy="419447"/>
          </a:xfrm>
          <a:prstGeom prst="roundRect">
            <a:avLst>
              <a:gd name="adj" fmla="val 8995"/>
            </a:avLst>
          </a:prstGeom>
          <a:solidFill>
            <a:srgbClr val="764A76"/>
          </a:solidFill>
          <a:ln>
            <a:noFill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2016-2019</a:t>
            </a:r>
          </a:p>
        </p:txBody>
      </p:sp>
      <p:sp>
        <p:nvSpPr>
          <p:cNvPr id="63" name="Retângulo de cantos arredondados 62"/>
          <p:cNvSpPr>
            <a:spLocks noChangeArrowheads="1"/>
          </p:cNvSpPr>
          <p:nvPr/>
        </p:nvSpPr>
        <p:spPr bwMode="auto">
          <a:xfrm>
            <a:off x="6617729" y="937517"/>
            <a:ext cx="2118167" cy="333375"/>
          </a:xfrm>
          <a:prstGeom prst="roundRect">
            <a:avLst>
              <a:gd name="adj" fmla="val 11375"/>
            </a:avLst>
          </a:prstGeom>
          <a:solidFill>
            <a:srgbClr val="AE7EAE"/>
          </a:solidFill>
          <a:ln>
            <a:noFill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pt-BR" sz="2000" b="1" cap="all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6 Ações</a:t>
            </a:r>
            <a:endParaRPr lang="pt-BR" sz="2000" b="1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sp>
        <p:nvSpPr>
          <p:cNvPr id="64" name="Retângulo de cantos arredondados 63"/>
          <p:cNvSpPr>
            <a:spLocks noChangeArrowheads="1"/>
          </p:cNvSpPr>
          <p:nvPr/>
        </p:nvSpPr>
        <p:spPr bwMode="auto">
          <a:xfrm>
            <a:off x="6617729" y="1297689"/>
            <a:ext cx="2118167" cy="1005784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Policiamento Ostensivo e Preservação da Ordem Pública</a:t>
            </a:r>
          </a:p>
        </p:txBody>
      </p:sp>
      <p:sp>
        <p:nvSpPr>
          <p:cNvPr id="73" name="Retângulo de cantos arredondados 72"/>
          <p:cNvSpPr>
            <a:spLocks noChangeArrowheads="1"/>
          </p:cNvSpPr>
          <p:nvPr/>
        </p:nvSpPr>
        <p:spPr bwMode="auto">
          <a:xfrm>
            <a:off x="6617729" y="2333044"/>
            <a:ext cx="2118167" cy="981076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Construção, Reforma e </a:t>
            </a:r>
            <a:r>
              <a:rPr lang="pt-BR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Padronização das </a:t>
            </a:r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Unidades de Segurança Pública</a:t>
            </a:r>
          </a:p>
        </p:txBody>
      </p:sp>
      <p:sp>
        <p:nvSpPr>
          <p:cNvPr id="74" name="Retângulo de cantos arredondados 73"/>
          <p:cNvSpPr>
            <a:spLocks noChangeArrowheads="1"/>
          </p:cNvSpPr>
          <p:nvPr/>
        </p:nvSpPr>
        <p:spPr bwMode="auto">
          <a:xfrm>
            <a:off x="6617729" y="3343691"/>
            <a:ext cx="2118167" cy="681801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Prevenção Social da Criminalidade</a:t>
            </a:r>
          </a:p>
        </p:txBody>
      </p:sp>
      <p:sp>
        <p:nvSpPr>
          <p:cNvPr id="75" name="Retângulo de cantos arredondados 74"/>
          <p:cNvSpPr>
            <a:spLocks noChangeArrowheads="1"/>
          </p:cNvSpPr>
          <p:nvPr/>
        </p:nvSpPr>
        <p:spPr bwMode="auto">
          <a:xfrm>
            <a:off x="6617729" y="4055063"/>
            <a:ext cx="2118167" cy="1005784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defRPr/>
            </a:pPr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Modernização e Reaparelhamento da Segurança Pública</a:t>
            </a:r>
          </a:p>
        </p:txBody>
      </p:sp>
      <p:sp>
        <p:nvSpPr>
          <p:cNvPr id="88" name="Retângulo de cantos arredondados 87"/>
          <p:cNvSpPr>
            <a:spLocks noChangeArrowheads="1"/>
          </p:cNvSpPr>
          <p:nvPr/>
        </p:nvSpPr>
        <p:spPr bwMode="auto">
          <a:xfrm>
            <a:off x="2467585" y="4196969"/>
            <a:ext cx="2118167" cy="418603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+ 3 Ações</a:t>
            </a:r>
          </a:p>
        </p:txBody>
      </p:sp>
      <p:sp>
        <p:nvSpPr>
          <p:cNvPr id="89" name="Retângulo de cantos arredondados 88"/>
          <p:cNvSpPr>
            <a:spLocks noChangeArrowheads="1"/>
          </p:cNvSpPr>
          <p:nvPr/>
        </p:nvSpPr>
        <p:spPr bwMode="auto">
          <a:xfrm>
            <a:off x="6617728" y="5090418"/>
            <a:ext cx="2118167" cy="642837"/>
          </a:xfrm>
          <a:prstGeom prst="roundRect">
            <a:avLst>
              <a:gd name="adj" fmla="val 4069"/>
            </a:avLst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2000" tIns="28342" rIns="72000" bIns="28342" anchor="ctr" anchorCtr="0" upright="1">
            <a:noAutofit/>
          </a:bodyPr>
          <a:lstStyle/>
          <a:p>
            <a:pPr>
              <a:lnSpc>
                <a:spcPts val="1600"/>
              </a:lnSpc>
            </a:pP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+ </a:t>
            </a:r>
            <a:r>
              <a:rPr lang="pt-BR" sz="1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2 </a:t>
            </a:r>
            <a:r>
              <a:rPr lang="pt-BR" sz="1600" b="1" dirty="0">
                <a:solidFill>
                  <a:srgbClr val="000000"/>
                </a:solidFill>
                <a:ea typeface="Times New Roman"/>
                <a:cs typeface="Times New Roman"/>
              </a:rPr>
              <a:t>Ações</a:t>
            </a:r>
          </a:p>
        </p:txBody>
      </p:sp>
    </p:spTree>
    <p:extLst>
      <p:ext uri="{BB962C8B-B14F-4D97-AF65-F5344CB8AC3E}">
        <p14:creationId xmlns:p14="http://schemas.microsoft.com/office/powerpoint/2010/main" val="17006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757830"/>
              </p:ext>
            </p:extLst>
          </p:nvPr>
        </p:nvGraphicFramePr>
        <p:xfrm>
          <a:off x="793301" y="1827099"/>
          <a:ext cx="7379098" cy="31497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7887"/>
                <a:gridCol w="1122906"/>
                <a:gridCol w="1069435"/>
                <a:gridCol w="1069435"/>
                <a:gridCol w="1069435"/>
              </a:tblGrid>
              <a:tr h="450691">
                <a:tc>
                  <a:txBody>
                    <a:bodyPr/>
                    <a:lstStyle/>
                    <a:p>
                      <a:pPr algn="ctr" fontAlgn="t"/>
                      <a:r>
                        <a:rPr lang="pt-BR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 Índices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2016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pt-BR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674755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700" b="1" u="none" strike="noStrike" dirty="0" smtClean="0">
                          <a:effectLst/>
                        </a:rPr>
                        <a:t>IPCA </a:t>
                      </a:r>
                      <a:r>
                        <a:rPr lang="pt-BR" sz="1200" b="0" u="none" strike="noStrike" dirty="0" smtClean="0">
                          <a:effectLst/>
                        </a:rPr>
                        <a:t>(%)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5,64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5,16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5,03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5,03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4755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700" b="1" u="none" strike="noStrike" dirty="0" smtClean="0">
                          <a:effectLst/>
                        </a:rPr>
                        <a:t>Crescimento real do PIB Nacional </a:t>
                      </a:r>
                      <a:r>
                        <a:rPr lang="pt-BR" sz="1200" b="0" u="none" strike="noStrike" dirty="0" smtClean="0">
                          <a:effectLst/>
                        </a:rPr>
                        <a:t>(%)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1,16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>
                          <a:effectLst/>
                        </a:rPr>
                        <a:t>2,05</a:t>
                      </a:r>
                      <a:endParaRPr lang="pt-BR" sz="1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2,38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2,38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4755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700" b="1" u="none" strike="noStrike" dirty="0" smtClean="0">
                          <a:effectLst/>
                        </a:rPr>
                        <a:t>Crescimento do PIB Estadual </a:t>
                      </a:r>
                      <a:r>
                        <a:rPr lang="pt-BR" sz="1200" b="0" u="none" strike="noStrike" dirty="0" smtClean="0">
                          <a:effectLst/>
                        </a:rPr>
                        <a:t>(%)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1,16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2,05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2,38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2,38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4755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700" b="1" u="none" strike="noStrike" dirty="0" smtClean="0">
                          <a:effectLst/>
                        </a:rPr>
                        <a:t>Taxa de Câmbio</a:t>
                      </a:r>
                    </a:p>
                    <a:p>
                      <a:pPr marL="87313" indent="0" algn="l" fontAlgn="b"/>
                      <a:r>
                        <a:rPr lang="pt-BR" sz="1600" b="0" u="none" strike="noStrike" dirty="0" smtClean="0">
                          <a:effectLst/>
                        </a:rPr>
                        <a:t>(R$ / US$ - média</a:t>
                      </a:r>
                      <a:r>
                        <a:rPr lang="pt-BR" sz="1600" b="0" u="none" strike="noStrike" dirty="0">
                          <a:effectLst/>
                        </a:rPr>
                        <a:t>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3,36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3,13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3,17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700" b="1" u="none" strike="noStrike" dirty="0">
                          <a:effectLst/>
                        </a:rPr>
                        <a:t>3,17</a:t>
                      </a:r>
                      <a:endParaRPr lang="pt-BR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4402" marR="14402" marT="1440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716226" y="5096217"/>
            <a:ext cx="7560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FONTE: BANCO CENTRAL DO BRASIL / EXPECTATIVAS DE MERCADO / SEFAZ / PROJEÇÕES DO DIA 31/03/2015</a:t>
            </a:r>
            <a:endParaRPr lang="pt-BR" sz="1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Parâmetros Macroeconômicos Projetados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30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Cenário Atual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505325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77" y="1924855"/>
            <a:ext cx="3624887" cy="3154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9571"/>
            <a:ext cx="4507200" cy="1769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9"/>
          <p:cNvSpPr>
            <a:spLocks noChangeArrowheads="1"/>
          </p:cNvSpPr>
          <p:nvPr/>
        </p:nvSpPr>
        <p:spPr bwMode="auto">
          <a:xfrm>
            <a:off x="1891077" y="339754"/>
            <a:ext cx="3420000" cy="568965"/>
          </a:xfrm>
          <a:prstGeom prst="rect">
            <a:avLst/>
          </a:prstGeom>
          <a:solidFill>
            <a:srgbClr val="FD962D">
              <a:alpha val="50000"/>
            </a:srgbClr>
          </a:solidFill>
          <a:ln w="12700" cmpd="sng">
            <a:solidFill>
              <a:schemeClr val="tx1">
                <a:lumMod val="75000"/>
                <a:lumOff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44000" tIns="93600" rIns="144000" bIns="93600" anchor="ctr">
            <a:noAutofit/>
            <a:sp3d/>
          </a:bodyPr>
          <a:lstStyle/>
          <a:p>
            <a:pPr algn="ctr" eaLnBrk="0" hangingPunct="0"/>
            <a:r>
              <a:rPr lang="pt-BR" sz="2000" dirty="0" smtClean="0">
                <a:solidFill>
                  <a:schemeClr val="tx1"/>
                </a:solidFill>
                <a:effectLst/>
                <a:latin typeface="Helvetica Neue Light"/>
                <a:cs typeface="Helvetica Neue Light"/>
              </a:rPr>
              <a:t>Monitoramento</a:t>
            </a:r>
            <a:endParaRPr lang="pt-BR" sz="2000" dirty="0"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12" name="Rectangle 88"/>
          <p:cNvSpPr>
            <a:spLocks noChangeArrowheads="1"/>
          </p:cNvSpPr>
          <p:nvPr/>
        </p:nvSpPr>
        <p:spPr bwMode="auto">
          <a:xfrm>
            <a:off x="5529128" y="332655"/>
            <a:ext cx="3420000" cy="568965"/>
          </a:xfrm>
          <a:prstGeom prst="rect">
            <a:avLst/>
          </a:prstGeom>
          <a:solidFill>
            <a:srgbClr val="28996B">
              <a:alpha val="50000"/>
            </a:srgbClr>
          </a:solidFill>
          <a:ln w="12700" cmpd="sng">
            <a:solidFill>
              <a:schemeClr val="tx1">
                <a:lumMod val="75000"/>
                <a:lumOff val="25000"/>
              </a:schemeClr>
            </a:solidFill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44000" tIns="93600" rIns="144000" bIns="93600" anchor="ctr">
            <a:noAutofit/>
            <a:sp3d/>
          </a:bodyPr>
          <a:lstStyle/>
          <a:p>
            <a:pPr algn="ctr" eaLnBrk="0" hangingPunct="0"/>
            <a:r>
              <a:rPr lang="pt-BR" sz="2000" dirty="0" smtClean="0">
                <a:solidFill>
                  <a:schemeClr val="tx1"/>
                </a:solidFill>
                <a:effectLst/>
                <a:latin typeface="Helvetica Neue Light"/>
                <a:cs typeface="Helvetica Neue Light"/>
              </a:rPr>
              <a:t>Avaliação</a:t>
            </a:r>
            <a:endParaRPr lang="pt-BR" sz="2000" dirty="0"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14" name="TextBox 98"/>
          <p:cNvSpPr txBox="1"/>
          <p:nvPr/>
        </p:nvSpPr>
        <p:spPr>
          <a:xfrm>
            <a:off x="107504" y="249166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latin typeface="Arial"/>
                <a:cs typeface="Arial"/>
              </a:rPr>
              <a:t>Para que?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25" name="TextBox 98"/>
          <p:cNvSpPr txBox="1"/>
          <p:nvPr/>
        </p:nvSpPr>
        <p:spPr>
          <a:xfrm>
            <a:off x="1891077" y="2183891"/>
            <a:ext cx="34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Arial"/>
                <a:cs typeface="Arial"/>
              </a:rPr>
              <a:t>Para fornecer informações sintéticas e tempestivas que auxiliem a correção de rumo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26" name="TextBox 98"/>
          <p:cNvSpPr txBox="1"/>
          <p:nvPr/>
        </p:nvSpPr>
        <p:spPr>
          <a:xfrm>
            <a:off x="5529128" y="1260561"/>
            <a:ext cx="34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Arial"/>
                <a:cs typeface="Arial"/>
              </a:rPr>
              <a:t>Para </a:t>
            </a:r>
            <a:r>
              <a:rPr lang="pt-BR" sz="2000" dirty="0">
                <a:latin typeface="Arial"/>
                <a:cs typeface="Arial"/>
              </a:rPr>
              <a:t>prestar contas </a:t>
            </a:r>
            <a:r>
              <a:rPr lang="pt-BR" sz="2000" dirty="0" smtClean="0">
                <a:latin typeface="Arial"/>
                <a:cs typeface="Arial"/>
              </a:rPr>
              <a:t>do grau de realização e relevância dos objetivos alcançados, além de incorporar lições aprendidas a partir da análise completa dos resultados, estrutura e implementação de um programa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24" name="TextBox 98"/>
          <p:cNvSpPr txBox="1"/>
          <p:nvPr/>
        </p:nvSpPr>
        <p:spPr>
          <a:xfrm>
            <a:off x="107504" y="4943489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latin typeface="Arial"/>
                <a:cs typeface="Arial"/>
              </a:rPr>
              <a:t>Para quem?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27" name="TextBox 98"/>
          <p:cNvSpPr txBox="1"/>
          <p:nvPr/>
        </p:nvSpPr>
        <p:spPr>
          <a:xfrm>
            <a:off x="1891077" y="4789601"/>
            <a:ext cx="34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Sistema de Planejamento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Tomadores de Decisão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28" name="TextBox 98"/>
          <p:cNvSpPr txBox="1"/>
          <p:nvPr/>
        </p:nvSpPr>
        <p:spPr>
          <a:xfrm>
            <a:off x="5529128" y="4481825"/>
            <a:ext cx="34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cs typeface="Arial"/>
              </a:rPr>
              <a:t>Sistema de Planejamento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cs typeface="Arial"/>
              </a:rPr>
              <a:t>Tomadores de </a:t>
            </a:r>
            <a:r>
              <a:rPr lang="pt-BR" sz="2000" dirty="0" smtClean="0">
                <a:latin typeface="Arial"/>
                <a:cs typeface="Arial"/>
              </a:rPr>
              <a:t>Decisão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Público-alvo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Sociedade</a:t>
            </a:r>
            <a:endParaRPr lang="pt-B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7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230538"/>
              </p:ext>
            </p:extLst>
          </p:nvPr>
        </p:nvGraphicFramePr>
        <p:xfrm>
          <a:off x="107504" y="116631"/>
          <a:ext cx="4392488" cy="591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lanilha" r:id="rId3" imgW="8620022" imgH="11610923" progId="Excel.Sheet.12">
                  <p:embed/>
                </p:oleObj>
              </mc:Choice>
              <mc:Fallback>
                <p:oleObj name="Planilha" r:id="rId3" imgW="8620022" imgH="116109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16631"/>
                        <a:ext cx="4392488" cy="591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Autofit/>
          </a:bodyPr>
          <a:lstStyle/>
          <a:p>
            <a:r>
              <a:rPr lang="pt-BR" sz="2800" dirty="0" smtClean="0"/>
              <a:t>Monitoramento da Execução Orçamentária</a:t>
            </a:r>
            <a:endParaRPr lang="pt-BR" sz="2800" dirty="0"/>
          </a:p>
        </p:txBody>
      </p:sp>
      <p:sp>
        <p:nvSpPr>
          <p:cNvPr id="6" name="TextBox 98"/>
          <p:cNvSpPr txBox="1"/>
          <p:nvPr/>
        </p:nvSpPr>
        <p:spPr>
          <a:xfrm>
            <a:off x="5076056" y="1340768"/>
            <a:ext cx="34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Governador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SEFAZ</a:t>
            </a:r>
            <a:endParaRPr lang="pt-B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9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197779"/>
              </p:ext>
            </p:extLst>
          </p:nvPr>
        </p:nvGraphicFramePr>
        <p:xfrm>
          <a:off x="107504" y="116631"/>
          <a:ext cx="4392488" cy="591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Planilha" r:id="rId3" imgW="8620022" imgH="11610923" progId="Excel.Sheet.12">
                  <p:embed/>
                </p:oleObj>
              </mc:Choice>
              <mc:Fallback>
                <p:oleObj name="Planilha" r:id="rId3" imgW="8620022" imgH="116109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16631"/>
                        <a:ext cx="4392488" cy="591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Autofit/>
          </a:bodyPr>
          <a:lstStyle/>
          <a:p>
            <a:r>
              <a:rPr lang="pt-BR" sz="2800" dirty="0" smtClean="0"/>
              <a:t>Monitoramento da Execução Orçamentária</a:t>
            </a:r>
            <a:endParaRPr lang="pt-BR" sz="2800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683568" y="2420888"/>
            <a:ext cx="8280920" cy="35283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451513"/>
              </p:ext>
            </p:extLst>
          </p:nvPr>
        </p:nvGraphicFramePr>
        <p:xfrm>
          <a:off x="827584" y="2708920"/>
          <a:ext cx="8094647" cy="319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98"/>
          <p:cNvSpPr txBox="1"/>
          <p:nvPr/>
        </p:nvSpPr>
        <p:spPr>
          <a:xfrm>
            <a:off x="5076056" y="1340768"/>
            <a:ext cx="34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Governador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SEFAZ</a:t>
            </a:r>
            <a:endParaRPr lang="pt-B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6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5270"/>
            <a:ext cx="5244301" cy="4679954"/>
          </a:xfrm>
          <a:prstGeom prst="rect">
            <a:avLst/>
          </a:prstGeom>
        </p:spPr>
      </p:pic>
      <p:sp>
        <p:nvSpPr>
          <p:cNvPr id="3" name="Título 4"/>
          <p:cNvSpPr txBox="1">
            <a:spLocks/>
          </p:cNvSpPr>
          <p:nvPr/>
        </p:nvSpPr>
        <p:spPr>
          <a:xfrm>
            <a:off x="5436096" y="274638"/>
            <a:ext cx="352839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1076B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pt-BR" sz="2000" dirty="0" smtClean="0"/>
              <a:t>Monitoramento de Programas do PPA</a:t>
            </a:r>
            <a:endParaRPr lang="pt-BR" sz="2000" dirty="0"/>
          </a:p>
        </p:txBody>
      </p:sp>
      <p:sp>
        <p:nvSpPr>
          <p:cNvPr id="4" name="TextBox 98"/>
          <p:cNvSpPr txBox="1"/>
          <p:nvPr/>
        </p:nvSpPr>
        <p:spPr>
          <a:xfrm>
            <a:off x="5652120" y="1568986"/>
            <a:ext cx="2843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Governador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Secretarias</a:t>
            </a:r>
            <a:endParaRPr lang="pt-B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6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4" y="0"/>
            <a:ext cx="768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explicativo retangular 1"/>
          <p:cNvSpPr/>
          <p:nvPr/>
        </p:nvSpPr>
        <p:spPr bwMode="auto">
          <a:xfrm rot="16200000">
            <a:off x="7019884" y="3807852"/>
            <a:ext cx="3348000" cy="720000"/>
          </a:xfrm>
          <a:prstGeom prst="wedgeRectCallout">
            <a:avLst>
              <a:gd name="adj1" fmla="val 48029"/>
              <a:gd name="adj2" fmla="val 21209"/>
            </a:avLst>
          </a:prstGeom>
          <a:solidFill>
            <a:srgbClr val="F0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AVALIAÇÃO</a:t>
            </a:r>
            <a:endParaRPr lang="pt-BR" sz="1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243120" y="1705633"/>
            <a:ext cx="4034526" cy="4137175"/>
            <a:chOff x="4243120" y="1705633"/>
            <a:chExt cx="4034526" cy="4137175"/>
          </a:xfrm>
        </p:grpSpPr>
        <p:sp>
          <p:nvSpPr>
            <p:cNvPr id="4" name="Texto explicativo retangular 331"/>
            <p:cNvSpPr/>
            <p:nvPr/>
          </p:nvSpPr>
          <p:spPr bwMode="auto">
            <a:xfrm>
              <a:off x="4243120" y="2492896"/>
              <a:ext cx="4034526" cy="3349912"/>
            </a:xfrm>
            <a:prstGeom prst="wedgeRectCallout">
              <a:avLst>
                <a:gd name="adj1" fmla="val 56069"/>
                <a:gd name="adj2" fmla="val 20422"/>
              </a:avLst>
            </a:prstGeom>
            <a:solidFill>
              <a:schemeClr val="bg1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" name="Retângulo 4"/>
            <p:cNvSpPr/>
            <p:nvPr/>
          </p:nvSpPr>
          <p:spPr bwMode="auto">
            <a:xfrm>
              <a:off x="4243120" y="1705633"/>
              <a:ext cx="4032000" cy="715255"/>
            </a:xfrm>
            <a:prstGeom prst="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MONITORAMENTO</a:t>
              </a: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463244" y="2547853"/>
            <a:ext cx="3712836" cy="3240000"/>
            <a:chOff x="4463244" y="2547853"/>
            <a:chExt cx="3712836" cy="3240000"/>
          </a:xfrm>
        </p:grpSpPr>
        <p:cxnSp>
          <p:nvCxnSpPr>
            <p:cNvPr id="7" name="Conector angulado 6"/>
            <p:cNvCxnSpPr>
              <a:stCxn id="9" idx="3"/>
              <a:endCxn id="11" idx="1"/>
            </p:cNvCxnSpPr>
            <p:nvPr/>
          </p:nvCxnSpPr>
          <p:spPr bwMode="auto">
            <a:xfrm>
              <a:off x="6033281" y="3240136"/>
              <a:ext cx="106387" cy="0"/>
            </a:xfrm>
            <a:prstGeom prst="bentConnector3">
              <a:avLst>
                <a:gd name="adj1" fmla="val 50000"/>
              </a:avLst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Conector angulado 7"/>
            <p:cNvCxnSpPr>
              <a:stCxn id="10" idx="3"/>
              <a:endCxn id="11" idx="2"/>
            </p:cNvCxnSpPr>
            <p:nvPr/>
          </p:nvCxnSpPr>
          <p:spPr bwMode="auto">
            <a:xfrm flipV="1">
              <a:off x="6033281" y="3834132"/>
              <a:ext cx="891406" cy="965339"/>
            </a:xfrm>
            <a:prstGeom prst="bentConnector2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CaixaDeTexto 23"/>
            <p:cNvSpPr txBox="1">
              <a:spLocks noChangeArrowheads="1"/>
            </p:cNvSpPr>
            <p:nvPr/>
          </p:nvSpPr>
          <p:spPr bwMode="auto">
            <a:xfrm>
              <a:off x="4463244" y="2646139"/>
              <a:ext cx="1570037" cy="1187993"/>
            </a:xfrm>
            <a:prstGeom prst="rect">
              <a:avLst/>
            </a:prstGeom>
            <a:solidFill>
              <a:srgbClr val="F9A6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Monitoramento </a:t>
              </a:r>
              <a:r>
                <a:rPr lang="pt-BR" sz="1400" b="1" dirty="0">
                  <a:solidFill>
                    <a:srgbClr val="0C0C0C"/>
                  </a:solidFill>
                  <a:latin typeface="Century Gothic"/>
                  <a:cs typeface="Century Gothic"/>
                </a:rPr>
                <a:t>Intensivo </a:t>
              </a:r>
              <a:r>
                <a:rPr lang="pt-BR" sz="1400" dirty="0">
                  <a:solidFill>
                    <a:srgbClr val="0C0C0C"/>
                  </a:solidFill>
                  <a:latin typeface="Century Gothic"/>
                  <a:cs typeface="Century Gothic"/>
                </a:rPr>
                <a:t>dos </a:t>
              </a:r>
              <a:r>
                <a:rPr lang="pt-BR" sz="1400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projetos estruturantes</a:t>
              </a:r>
              <a:endParaRPr lang="pt-BR" sz="1400" dirty="0">
                <a:solidFill>
                  <a:srgbClr val="0C0C0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0" name="CaixaDeTexto 23"/>
            <p:cNvSpPr txBox="1">
              <a:spLocks noChangeArrowheads="1"/>
            </p:cNvSpPr>
            <p:nvPr/>
          </p:nvSpPr>
          <p:spPr bwMode="auto">
            <a:xfrm>
              <a:off x="4463244" y="4205474"/>
              <a:ext cx="1570037" cy="1187993"/>
            </a:xfrm>
            <a:prstGeom prst="rect">
              <a:avLst/>
            </a:prstGeom>
            <a:solidFill>
              <a:srgbClr val="F9A6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Monitoramento</a:t>
              </a:r>
              <a:r>
                <a:rPr lang="pt-BR" sz="1400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 das demais ações do orçamento</a:t>
              </a:r>
              <a:endParaRPr lang="pt-BR" sz="1400" dirty="0">
                <a:solidFill>
                  <a:srgbClr val="0C0C0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" name="CaixaDeTexto 23"/>
            <p:cNvSpPr txBox="1">
              <a:spLocks noChangeArrowheads="1"/>
            </p:cNvSpPr>
            <p:nvPr/>
          </p:nvSpPr>
          <p:spPr bwMode="auto">
            <a:xfrm>
              <a:off x="6139668" y="2646139"/>
              <a:ext cx="1570037" cy="1187993"/>
            </a:xfrm>
            <a:prstGeom prst="rect">
              <a:avLst/>
            </a:prstGeom>
            <a:solidFill>
              <a:srgbClr val="F9A6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Monitoramento Estratégico de Resultados</a:t>
              </a:r>
              <a:endParaRPr lang="pt-BR" sz="1400" dirty="0">
                <a:solidFill>
                  <a:srgbClr val="0C0C0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2" name="CaixaDeTexto 23"/>
            <p:cNvSpPr txBox="1">
              <a:spLocks noChangeArrowheads="1"/>
            </p:cNvSpPr>
            <p:nvPr/>
          </p:nvSpPr>
          <p:spPr bwMode="auto">
            <a:xfrm rot="16200000">
              <a:off x="6376087" y="3987859"/>
              <a:ext cx="3240000" cy="359987"/>
            </a:xfrm>
            <a:prstGeom prst="rect">
              <a:avLst/>
            </a:prstGeom>
            <a:solidFill>
              <a:srgbClr val="F9A6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Painel de Controle</a:t>
              </a:r>
              <a:endParaRPr lang="pt-BR" sz="1400" dirty="0">
                <a:solidFill>
                  <a:srgbClr val="0C0C0C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3" name="Group 22"/>
          <p:cNvGrpSpPr/>
          <p:nvPr/>
        </p:nvGrpSpPr>
        <p:grpSpPr>
          <a:xfrm>
            <a:off x="2168354" y="1700888"/>
            <a:ext cx="2018527" cy="4141920"/>
            <a:chOff x="2168354" y="1700888"/>
            <a:chExt cx="2018527" cy="4141920"/>
          </a:xfrm>
        </p:grpSpPr>
        <p:sp>
          <p:nvSpPr>
            <p:cNvPr id="14" name="Texto explicativo retangular 331"/>
            <p:cNvSpPr/>
            <p:nvPr/>
          </p:nvSpPr>
          <p:spPr bwMode="auto">
            <a:xfrm>
              <a:off x="2168354" y="2492896"/>
              <a:ext cx="2018527" cy="3349912"/>
            </a:xfrm>
            <a:prstGeom prst="wedgeRectCallout">
              <a:avLst>
                <a:gd name="adj1" fmla="val 62500"/>
                <a:gd name="adj2" fmla="val 20830"/>
              </a:avLst>
            </a:prstGeom>
            <a:solidFill>
              <a:schemeClr val="bg1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5" name="Retângulo 14"/>
            <p:cNvSpPr/>
            <p:nvPr/>
          </p:nvSpPr>
          <p:spPr bwMode="auto">
            <a:xfrm>
              <a:off x="2170881" y="1700888"/>
              <a:ext cx="2016000" cy="720000"/>
            </a:xfrm>
            <a:prstGeom prst="rect">
              <a:avLst/>
            </a:prstGeom>
            <a:solidFill>
              <a:srgbClr val="A5BC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EXECUÇÃO</a:t>
              </a:r>
            </a:p>
          </p:txBody>
        </p:sp>
      </p:grpSp>
      <p:grpSp>
        <p:nvGrpSpPr>
          <p:cNvPr id="16" name="Group 20"/>
          <p:cNvGrpSpPr/>
          <p:nvPr/>
        </p:nvGrpSpPr>
        <p:grpSpPr>
          <a:xfrm>
            <a:off x="93588" y="1700888"/>
            <a:ext cx="2018527" cy="4141920"/>
            <a:chOff x="93588" y="1700888"/>
            <a:chExt cx="2018527" cy="4141920"/>
          </a:xfrm>
        </p:grpSpPr>
        <p:sp>
          <p:nvSpPr>
            <p:cNvPr id="17" name="Texto explicativo retangular 16"/>
            <p:cNvSpPr/>
            <p:nvPr/>
          </p:nvSpPr>
          <p:spPr bwMode="auto">
            <a:xfrm>
              <a:off x="93588" y="2492896"/>
              <a:ext cx="2018527" cy="3349912"/>
            </a:xfrm>
            <a:prstGeom prst="wedgeRectCallout">
              <a:avLst>
                <a:gd name="adj1" fmla="val 62500"/>
                <a:gd name="adj2" fmla="val 20830"/>
              </a:avLst>
            </a:prstGeom>
            <a:solidFill>
              <a:schemeClr val="bg1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8" name="Retângulo 73"/>
            <p:cNvSpPr/>
            <p:nvPr/>
          </p:nvSpPr>
          <p:spPr>
            <a:xfrm>
              <a:off x="96115" y="1700888"/>
              <a:ext cx="2016000" cy="720000"/>
            </a:xfrm>
            <a:prstGeom prst="rect">
              <a:avLst/>
            </a:prstGeom>
            <a:solidFill>
              <a:srgbClr val="01A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PLANEJAMENTO</a:t>
              </a:r>
              <a:endParaRPr lang="pt-BR" sz="1400" b="1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192076" y="2646139"/>
            <a:ext cx="1582737" cy="3015109"/>
            <a:chOff x="192076" y="2646139"/>
            <a:chExt cx="1582737" cy="3015109"/>
          </a:xfrm>
        </p:grpSpPr>
        <p:sp>
          <p:nvSpPr>
            <p:cNvPr id="20" name="CaixaDeTexto 23"/>
            <p:cNvSpPr txBox="1">
              <a:spLocks noChangeArrowheads="1"/>
            </p:cNvSpPr>
            <p:nvPr/>
          </p:nvSpPr>
          <p:spPr bwMode="auto">
            <a:xfrm>
              <a:off x="192076" y="2646139"/>
              <a:ext cx="1570037" cy="432000"/>
            </a:xfrm>
            <a:prstGeom prst="rect">
              <a:avLst/>
            </a:prstGeom>
            <a:solidFill>
              <a:srgbClr val="007D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1pPr>
                <a:defRPr>
                  <a:solidFill>
                    <a:schemeClr val="lt1"/>
                  </a:solidFill>
                </a:defRPr>
              </a:lvl1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400" b="1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ES 2030</a:t>
              </a:r>
              <a:endParaRPr lang="pt-BR" sz="1400" b="1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CaixaDeTexto 24"/>
            <p:cNvSpPr txBox="1">
              <a:spLocks noChangeArrowheads="1"/>
            </p:cNvSpPr>
            <p:nvPr/>
          </p:nvSpPr>
          <p:spPr bwMode="auto">
            <a:xfrm>
              <a:off x="192076" y="3937693"/>
              <a:ext cx="1570037" cy="432000"/>
            </a:xfrm>
            <a:prstGeom prst="rect">
              <a:avLst/>
            </a:prstGeom>
            <a:solidFill>
              <a:srgbClr val="007D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1pPr>
                <a:defRPr>
                  <a:solidFill>
                    <a:schemeClr val="lt1"/>
                  </a:solidFill>
                </a:defRPr>
              </a:lvl1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400" b="1" dirty="0">
                  <a:solidFill>
                    <a:schemeClr val="tx1"/>
                  </a:solidFill>
                  <a:latin typeface="Century Gothic"/>
                  <a:cs typeface="Century Gothic"/>
                </a:rPr>
                <a:t>PPA </a:t>
              </a:r>
              <a:r>
                <a:rPr lang="pt-BR" sz="1400" b="1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2016-2019</a:t>
              </a:r>
              <a:endParaRPr lang="pt-BR" sz="1400" b="1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2" name="CaixaDeTexto 25"/>
            <p:cNvSpPr txBox="1">
              <a:spLocks noChangeArrowheads="1"/>
            </p:cNvSpPr>
            <p:nvPr/>
          </p:nvSpPr>
          <p:spPr bwMode="auto">
            <a:xfrm>
              <a:off x="192076" y="4583470"/>
              <a:ext cx="1570037" cy="432000"/>
            </a:xfrm>
            <a:prstGeom prst="rect">
              <a:avLst/>
            </a:prstGeom>
            <a:solidFill>
              <a:srgbClr val="007D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1pPr>
                <a:defRPr>
                  <a:solidFill>
                    <a:schemeClr val="lt1"/>
                  </a:solidFill>
                </a:defRPr>
              </a:lvl1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400" b="1" dirty="0">
                  <a:solidFill>
                    <a:schemeClr val="tx1"/>
                  </a:solidFill>
                  <a:latin typeface="Century Gothic"/>
                  <a:cs typeface="Century Gothic"/>
                </a:rPr>
                <a:t>LDO </a:t>
              </a:r>
              <a:r>
                <a:rPr lang="pt-BR" sz="1400" b="1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2016</a:t>
              </a:r>
              <a:endParaRPr lang="pt-BR" sz="1400" b="1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CaixaDeTexto 25"/>
            <p:cNvSpPr txBox="1">
              <a:spLocks noChangeArrowheads="1"/>
            </p:cNvSpPr>
            <p:nvPr/>
          </p:nvSpPr>
          <p:spPr bwMode="auto">
            <a:xfrm>
              <a:off x="192076" y="5229248"/>
              <a:ext cx="1570037" cy="432000"/>
            </a:xfrm>
            <a:prstGeom prst="rect">
              <a:avLst/>
            </a:prstGeom>
            <a:solidFill>
              <a:srgbClr val="007D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1pPr>
                <a:defRPr>
                  <a:solidFill>
                    <a:schemeClr val="lt1"/>
                  </a:solidFill>
                </a:defRPr>
              </a:lvl1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400" b="1" dirty="0">
                  <a:solidFill>
                    <a:schemeClr val="tx1"/>
                  </a:solidFill>
                  <a:latin typeface="Century Gothic"/>
                  <a:cs typeface="Century Gothic"/>
                </a:rPr>
                <a:t>LOA </a:t>
              </a:r>
              <a:r>
                <a:rPr lang="pt-BR" sz="1400" b="1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2016</a:t>
              </a:r>
              <a:endParaRPr lang="pt-BR" sz="1400" b="1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24" name="Conector angulado 23"/>
            <p:cNvCxnSpPr>
              <a:stCxn id="29" idx="3"/>
              <a:endCxn id="22" idx="3"/>
            </p:cNvCxnSpPr>
            <p:nvPr/>
          </p:nvCxnSpPr>
          <p:spPr bwMode="auto">
            <a:xfrm>
              <a:off x="1762113" y="3507916"/>
              <a:ext cx="12700" cy="1291554"/>
            </a:xfrm>
            <a:prstGeom prst="bentConnector3">
              <a:avLst>
                <a:gd name="adj1" fmla="val 1800000"/>
              </a:avLst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Conector angulado 24"/>
            <p:cNvCxnSpPr>
              <a:stCxn id="29" idx="3"/>
              <a:endCxn id="23" idx="3"/>
            </p:cNvCxnSpPr>
            <p:nvPr/>
          </p:nvCxnSpPr>
          <p:spPr bwMode="auto">
            <a:xfrm>
              <a:off x="1762113" y="3507916"/>
              <a:ext cx="12700" cy="1937332"/>
            </a:xfrm>
            <a:prstGeom prst="bentConnector3">
              <a:avLst>
                <a:gd name="adj1" fmla="val 1800000"/>
              </a:avLst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Conector de seta reta 25"/>
            <p:cNvCxnSpPr>
              <a:stCxn id="20" idx="2"/>
              <a:endCxn id="29" idx="0"/>
            </p:cNvCxnSpPr>
            <p:nvPr/>
          </p:nvCxnSpPr>
          <p:spPr bwMode="auto">
            <a:xfrm>
              <a:off x="977095" y="3078139"/>
              <a:ext cx="0" cy="21377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Conector de seta reta 26"/>
            <p:cNvCxnSpPr>
              <a:stCxn id="21" idx="2"/>
              <a:endCxn id="22" idx="0"/>
            </p:cNvCxnSpPr>
            <p:nvPr/>
          </p:nvCxnSpPr>
          <p:spPr bwMode="auto">
            <a:xfrm>
              <a:off x="977095" y="4369693"/>
              <a:ext cx="0" cy="21377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Conector de seta reta 27"/>
            <p:cNvCxnSpPr>
              <a:stCxn id="22" idx="2"/>
              <a:endCxn id="23" idx="0"/>
            </p:cNvCxnSpPr>
            <p:nvPr/>
          </p:nvCxnSpPr>
          <p:spPr bwMode="auto">
            <a:xfrm>
              <a:off x="977095" y="5015470"/>
              <a:ext cx="0" cy="21377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" name="CaixaDeTexto 23"/>
            <p:cNvSpPr txBox="1">
              <a:spLocks noChangeArrowheads="1"/>
            </p:cNvSpPr>
            <p:nvPr/>
          </p:nvSpPr>
          <p:spPr bwMode="auto">
            <a:xfrm>
              <a:off x="192076" y="3291916"/>
              <a:ext cx="1570037" cy="432000"/>
            </a:xfrm>
            <a:prstGeom prst="rect">
              <a:avLst/>
            </a:prstGeom>
            <a:solidFill>
              <a:srgbClr val="007D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1pPr>
                <a:defRPr>
                  <a:solidFill>
                    <a:schemeClr val="lt1"/>
                  </a:solidFill>
                </a:defRPr>
              </a:lvl1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400" b="1" dirty="0" smtClean="0">
                  <a:solidFill>
                    <a:schemeClr val="tx1"/>
                  </a:solidFill>
                  <a:latin typeface="Century Gothic"/>
                  <a:cs typeface="Century Gothic"/>
                </a:rPr>
                <a:t>Orientações Estratégicas</a:t>
              </a:r>
              <a:endParaRPr lang="pt-BR" sz="1400" b="1" dirty="0">
                <a:solidFill>
                  <a:schemeClr val="tx1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30" name="Conector de seta reta 320"/>
            <p:cNvCxnSpPr>
              <a:stCxn id="29" idx="2"/>
              <a:endCxn id="21" idx="0"/>
            </p:cNvCxnSpPr>
            <p:nvPr/>
          </p:nvCxnSpPr>
          <p:spPr bwMode="auto">
            <a:xfrm>
              <a:off x="977095" y="3723916"/>
              <a:ext cx="0" cy="21377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1" name="Group 23"/>
          <p:cNvGrpSpPr/>
          <p:nvPr/>
        </p:nvGrpSpPr>
        <p:grpSpPr>
          <a:xfrm>
            <a:off x="2382749" y="2646139"/>
            <a:ext cx="1570037" cy="2747328"/>
            <a:chOff x="2382749" y="2646139"/>
            <a:chExt cx="1570037" cy="2747328"/>
          </a:xfrm>
        </p:grpSpPr>
        <p:sp>
          <p:nvSpPr>
            <p:cNvPr id="32" name="CaixaDeTexto 23"/>
            <p:cNvSpPr txBox="1">
              <a:spLocks noChangeArrowheads="1"/>
            </p:cNvSpPr>
            <p:nvPr/>
          </p:nvSpPr>
          <p:spPr bwMode="auto">
            <a:xfrm>
              <a:off x="2382749" y="2646139"/>
              <a:ext cx="1570037" cy="1187993"/>
            </a:xfrm>
            <a:prstGeom prst="rect">
              <a:avLst/>
            </a:prstGeom>
            <a:solidFill>
              <a:srgbClr val="A5BC3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Gerenciamento Intensivo </a:t>
              </a:r>
              <a:r>
                <a:rPr lang="pt-BR" sz="1400" dirty="0" smtClean="0">
                  <a:solidFill>
                    <a:srgbClr val="0C0C0C"/>
                  </a:solidFill>
                  <a:latin typeface="Century Gothic"/>
                  <a:cs typeface="Century Gothic"/>
                </a:rPr>
                <a:t>dos projetos estruturantes</a:t>
              </a:r>
              <a:endParaRPr lang="pt-BR" sz="1400" dirty="0">
                <a:solidFill>
                  <a:srgbClr val="0C0C0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3" name="CaixaDeTexto 23"/>
            <p:cNvSpPr txBox="1">
              <a:spLocks noChangeArrowheads="1"/>
            </p:cNvSpPr>
            <p:nvPr/>
          </p:nvSpPr>
          <p:spPr bwMode="auto">
            <a:xfrm>
              <a:off x="2382749" y="4205474"/>
              <a:ext cx="1570037" cy="1187993"/>
            </a:xfrm>
            <a:prstGeom prst="rect">
              <a:avLst/>
            </a:prstGeom>
            <a:solidFill>
              <a:srgbClr val="A5BC3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pt-BR"/>
              </a:defPPr>
              <a:lvl2pPr marL="179388" lvl="1">
                <a:lnSpc>
                  <a:spcPct val="85000"/>
                </a:lnSpc>
                <a:defRPr sz="1400" b="1" kern="0">
                  <a:solidFill>
                    <a:srgbClr val="0C0C0C"/>
                  </a:solidFill>
                  <a:latin typeface="Century Gothic" pitchFamily="34" charset="0"/>
                </a:defRPr>
              </a:lvl2pPr>
            </a:lstStyle>
            <a:p>
              <a:pPr algn="ctr"/>
              <a:r>
                <a:rPr lang="pt-BR" sz="1400" b="1" dirty="0">
                  <a:solidFill>
                    <a:srgbClr val="0C0C0C"/>
                  </a:solidFill>
                  <a:latin typeface="Century Gothic"/>
                  <a:cs typeface="Century Gothic"/>
                </a:rPr>
                <a:t>Gerenciamento </a:t>
              </a:r>
              <a:r>
                <a:rPr lang="pt-BR" sz="1400" dirty="0">
                  <a:solidFill>
                    <a:srgbClr val="0C0C0C"/>
                  </a:solidFill>
                  <a:latin typeface="Century Gothic"/>
                  <a:cs typeface="Century Gothic"/>
                </a:rPr>
                <a:t>das demais ações do orçamento</a:t>
              </a:r>
            </a:p>
          </p:txBody>
        </p:sp>
      </p:grpSp>
      <p:sp>
        <p:nvSpPr>
          <p:cNvPr id="34" name="Retângulo 33"/>
          <p:cNvSpPr/>
          <p:nvPr/>
        </p:nvSpPr>
        <p:spPr>
          <a:xfrm>
            <a:off x="107504" y="2578560"/>
            <a:ext cx="7663891" cy="1324582"/>
          </a:xfrm>
          <a:prstGeom prst="rect">
            <a:avLst/>
          </a:prstGeom>
          <a:noFill/>
          <a:ln w="381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5" name="Retângulo 339"/>
          <p:cNvSpPr/>
          <p:nvPr/>
        </p:nvSpPr>
        <p:spPr>
          <a:xfrm>
            <a:off x="107504" y="3904618"/>
            <a:ext cx="7663891" cy="1871999"/>
          </a:xfrm>
          <a:prstGeom prst="rect">
            <a:avLst/>
          </a:prstGeom>
          <a:noFill/>
          <a:ln w="381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6" name="Título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Gestão Estratégica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60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smtClean="0"/>
              <a:t>Modelo de Gestão</a:t>
            </a:r>
            <a:br>
              <a:rPr lang="pt-BR" sz="4000" dirty="0" smtClean="0"/>
            </a:br>
            <a:r>
              <a:rPr lang="pt-BR" sz="4000" dirty="0" smtClean="0"/>
              <a:t>dos Projetos Estruturantes</a:t>
            </a:r>
            <a:endParaRPr lang="pt-BR" sz="4000" dirty="0"/>
          </a:p>
        </p:txBody>
      </p:sp>
      <p:pic>
        <p:nvPicPr>
          <p:cNvPr id="3" name="Imagem 59" descr="S26_Allan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9" t="36472" r="27499" b="20000"/>
          <a:stretch>
            <a:fillRect/>
          </a:stretch>
        </p:blipFill>
        <p:spPr bwMode="auto">
          <a:xfrm>
            <a:off x="6589786" y="2409850"/>
            <a:ext cx="496887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60" descr="S26_Allan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6" t="35300" r="39265" b="20197"/>
          <a:stretch>
            <a:fillRect/>
          </a:stretch>
        </p:blipFill>
        <p:spPr bwMode="auto">
          <a:xfrm>
            <a:off x="5461073" y="2328888"/>
            <a:ext cx="54927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61" descr="S26_Allan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36349" r="51575" b="20599"/>
          <a:stretch>
            <a:fillRect/>
          </a:stretch>
        </p:blipFill>
        <p:spPr bwMode="auto">
          <a:xfrm>
            <a:off x="4453011" y="2400325"/>
            <a:ext cx="431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62" descr="S26_Alla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59412" r="23383" b="28432"/>
          <a:stretch>
            <a:fillRect/>
          </a:stretch>
        </p:blipFill>
        <p:spPr bwMode="auto">
          <a:xfrm>
            <a:off x="2932186" y="3170263"/>
            <a:ext cx="449103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3" descr="S26_Allan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6349" r="63387" b="19550"/>
          <a:stretch>
            <a:fillRect/>
          </a:stretch>
        </p:blipFill>
        <p:spPr bwMode="auto">
          <a:xfrm>
            <a:off x="3300486" y="2400325"/>
            <a:ext cx="5048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64" descr="S26_Alla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1" r="23529" b="54903"/>
          <a:stretch>
            <a:fillRect/>
          </a:stretch>
        </p:blipFill>
        <p:spPr bwMode="auto">
          <a:xfrm>
            <a:off x="444573" y="2201888"/>
            <a:ext cx="6992938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111323" y="1628800"/>
            <a:ext cx="1914525" cy="4360863"/>
            <a:chOff x="412" y="1084"/>
            <a:chExt cx="1032" cy="2351"/>
          </a:xfrm>
        </p:grpSpPr>
        <p:pic>
          <p:nvPicPr>
            <p:cNvPr id="10" name="Picture 13" descr="S19_ly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17" t="29666" r="30907" b="32002"/>
            <a:stretch>
              <a:fillRect/>
            </a:stretch>
          </p:blipFill>
          <p:spPr bwMode="auto">
            <a:xfrm>
              <a:off x="412" y="1697"/>
              <a:ext cx="1016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S19_ly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17" t="29666" r="30907" b="32002"/>
            <a:stretch>
              <a:fillRect/>
            </a:stretch>
          </p:blipFill>
          <p:spPr bwMode="auto">
            <a:xfrm>
              <a:off x="428" y="2335"/>
              <a:ext cx="1016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19_ly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17" t="29666" r="30907" b="32002"/>
            <a:stretch>
              <a:fillRect/>
            </a:stretch>
          </p:blipFill>
          <p:spPr bwMode="auto">
            <a:xfrm>
              <a:off x="420" y="1084"/>
              <a:ext cx="1016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m 69" descr="S26_Alla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1" t="46274" r="23088" b="41765"/>
          <a:stretch>
            <a:fillRect/>
          </a:stretch>
        </p:blipFill>
        <p:spPr bwMode="auto">
          <a:xfrm>
            <a:off x="2960761" y="3994175"/>
            <a:ext cx="45116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70" descr="S26_Allan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5" r="22942" b="12157"/>
          <a:stretch>
            <a:fillRect/>
          </a:stretch>
        </p:blipFill>
        <p:spPr bwMode="auto">
          <a:xfrm>
            <a:off x="457273" y="5205438"/>
            <a:ext cx="70469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o 61"/>
          <p:cNvGrpSpPr>
            <a:grpSpLocks/>
          </p:cNvGrpSpPr>
          <p:nvPr/>
        </p:nvGrpSpPr>
        <p:grpSpPr bwMode="auto">
          <a:xfrm>
            <a:off x="1309761" y="3089300"/>
            <a:ext cx="7015162" cy="747713"/>
            <a:chOff x="830351" y="3137706"/>
            <a:chExt cx="7014602" cy="749130"/>
          </a:xfrm>
        </p:grpSpPr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954437" y="3366739"/>
              <a:ext cx="890516" cy="45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Nível Tático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830351" y="3137706"/>
              <a:ext cx="1841353" cy="28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 dirty="0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 </a:t>
              </a:r>
              <a:r>
                <a:rPr lang="pt-BR" sz="1400" b="1" dirty="0" smtClean="0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SUBEPP</a:t>
              </a:r>
              <a:endParaRPr lang="pt-BR" sz="1400" b="1" dirty="0">
                <a:solidFill>
                  <a:srgbClr val="194B89"/>
                </a:solidFill>
                <a:latin typeface="Trebuchet MS" pitchFamily="34" charset="0"/>
                <a:cs typeface="Tahoma" pitchFamily="34" charset="0"/>
              </a:endParaRPr>
            </a:p>
          </p:txBody>
        </p:sp>
        <p:sp>
          <p:nvSpPr>
            <p:cNvPr id="18" name="Rectangle 121"/>
            <p:cNvSpPr>
              <a:spLocks noChangeArrowheads="1"/>
            </p:cNvSpPr>
            <p:nvPr/>
          </p:nvSpPr>
          <p:spPr bwMode="auto">
            <a:xfrm>
              <a:off x="830351" y="3498752"/>
              <a:ext cx="1520704" cy="38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lnSpc>
                  <a:spcPct val="85000"/>
                </a:lnSpc>
                <a:defRPr/>
              </a:pPr>
              <a:r>
                <a:rPr lang="pt-BR" sz="1400" dirty="0" smtClean="0">
                  <a:solidFill>
                    <a:srgbClr val="FFFFFF"/>
                  </a:solidFill>
                  <a:latin typeface="Trebuchet MS" pitchFamily="34" charset="0"/>
                </a:rPr>
                <a:t>Unidade de</a:t>
              </a:r>
            </a:p>
            <a:p>
              <a:pPr>
                <a:lnSpc>
                  <a:spcPct val="85000"/>
                </a:lnSpc>
                <a:defRPr/>
              </a:pPr>
              <a:r>
                <a:rPr lang="pt-BR" sz="1400" dirty="0" smtClean="0">
                  <a:solidFill>
                    <a:srgbClr val="FFFFFF"/>
                  </a:solidFill>
                  <a:latin typeface="Trebuchet MS" pitchFamily="34" charset="0"/>
                </a:rPr>
                <a:t>Gerenciamento</a:t>
              </a:r>
              <a:endParaRPr lang="pt-BR" sz="140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19" name="Rectangle 133"/>
            <p:cNvSpPr>
              <a:spLocks noChangeArrowheads="1"/>
            </p:cNvSpPr>
            <p:nvPr/>
          </p:nvSpPr>
          <p:spPr bwMode="auto">
            <a:xfrm>
              <a:off x="2616145" y="3643488"/>
              <a:ext cx="4287496" cy="221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dirty="0">
                  <a:solidFill>
                    <a:srgbClr val="FFFFFF"/>
                  </a:solidFill>
                  <a:latin typeface="Trebuchet MS" pitchFamily="34" charset="0"/>
                </a:rPr>
                <a:t>Execução dos Programas, Projetos e Ações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736786" y="3291985"/>
              <a:ext cx="4047802" cy="3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b="1">
                  <a:solidFill>
                    <a:srgbClr val="FFFFFF"/>
                  </a:solidFill>
                  <a:latin typeface="Trebuchet MS" pitchFamily="34" charset="0"/>
                  <a:cs typeface="Tahoma" pitchFamily="34" charset="0"/>
                </a:rPr>
                <a:t>Secretarias de Estado</a:t>
              </a:r>
            </a:p>
          </p:txBody>
        </p:sp>
      </p:grpSp>
      <p:grpSp>
        <p:nvGrpSpPr>
          <p:cNvPr id="21" name="Grupo 60"/>
          <p:cNvGrpSpPr>
            <a:grpSpLocks/>
          </p:cNvGrpSpPr>
          <p:nvPr/>
        </p:nvGrpSpPr>
        <p:grpSpPr bwMode="auto">
          <a:xfrm>
            <a:off x="1257373" y="4057675"/>
            <a:ext cx="7270750" cy="660400"/>
            <a:chOff x="830351" y="4080854"/>
            <a:chExt cx="7270042" cy="660247"/>
          </a:xfrm>
        </p:grpSpPr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6954330" y="4260200"/>
              <a:ext cx="1146063" cy="4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Nível</a:t>
              </a:r>
              <a:b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</a:br>
              <a: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Operacional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830351" y="4080854"/>
              <a:ext cx="1841321" cy="28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 dirty="0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 </a:t>
              </a:r>
              <a:r>
                <a:rPr lang="pt-BR" sz="1400" b="1" dirty="0" smtClean="0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Gestores e IJSN</a:t>
              </a:r>
              <a:endParaRPr lang="pt-BR" sz="1400" b="1" dirty="0">
                <a:solidFill>
                  <a:srgbClr val="194B89"/>
                </a:solidFill>
                <a:latin typeface="Trebuchet MS" pitchFamily="34" charset="0"/>
                <a:cs typeface="Tahoma" pitchFamily="34" charset="0"/>
              </a:endParaRPr>
            </a:p>
          </p:txBody>
        </p:sp>
        <p:sp>
          <p:nvSpPr>
            <p:cNvPr id="24" name="Rectangle 125"/>
            <p:cNvSpPr>
              <a:spLocks noChangeArrowheads="1"/>
            </p:cNvSpPr>
            <p:nvPr/>
          </p:nvSpPr>
          <p:spPr bwMode="auto">
            <a:xfrm>
              <a:off x="830351" y="4406217"/>
              <a:ext cx="1520677" cy="334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pt-BR" sz="1400">
                  <a:solidFill>
                    <a:srgbClr val="FFFFFF"/>
                  </a:solidFill>
                  <a:latin typeface="Trebuchet MS" pitchFamily="34" charset="0"/>
                </a:rPr>
                <a:t> Monitoramento</a:t>
              </a:r>
            </a:p>
          </p:txBody>
        </p:sp>
        <p:sp>
          <p:nvSpPr>
            <p:cNvPr id="25" name="Rectangle 138"/>
            <p:cNvSpPr>
              <a:spLocks noChangeArrowheads="1"/>
            </p:cNvSpPr>
            <p:nvPr/>
          </p:nvSpPr>
          <p:spPr bwMode="auto">
            <a:xfrm>
              <a:off x="2624051" y="4501445"/>
              <a:ext cx="4169957" cy="220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dirty="0" smtClean="0">
                  <a:solidFill>
                    <a:srgbClr val="FFFFFF"/>
                  </a:solidFill>
                  <a:latin typeface="Trebuchet MS" pitchFamily="34" charset="0"/>
                </a:rPr>
                <a:t>Integração com demais gestores para alcançar os resultados</a:t>
              </a:r>
              <a:endParaRPr lang="pt-BR" sz="120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614527" y="4163385"/>
              <a:ext cx="4290595" cy="33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b="1" dirty="0" smtClean="0">
                  <a:solidFill>
                    <a:srgbClr val="FFFFFF"/>
                  </a:solidFill>
                  <a:latin typeface="Trebuchet MS" pitchFamily="34" charset="0"/>
                  <a:cs typeface="Tahoma" pitchFamily="34" charset="0"/>
                </a:rPr>
                <a:t>Rede de Monitoramento</a:t>
              </a:r>
              <a:endParaRPr lang="pt-BR" b="1" dirty="0">
                <a:solidFill>
                  <a:srgbClr val="FFFFFF"/>
                </a:solidFill>
                <a:latin typeface="Trebuchet MS" pitchFamily="34" charset="0"/>
                <a:cs typeface="Tahoma" pitchFamily="34" charset="0"/>
              </a:endParaRPr>
            </a:p>
          </p:txBody>
        </p:sp>
      </p:grpSp>
      <p:grpSp>
        <p:nvGrpSpPr>
          <p:cNvPr id="27" name="Grupo 63"/>
          <p:cNvGrpSpPr>
            <a:grpSpLocks/>
          </p:cNvGrpSpPr>
          <p:nvPr/>
        </p:nvGrpSpPr>
        <p:grpSpPr bwMode="auto">
          <a:xfrm>
            <a:off x="1287536" y="4849838"/>
            <a:ext cx="6075362" cy="935037"/>
            <a:chOff x="830351" y="4941168"/>
            <a:chExt cx="6075329" cy="936104"/>
          </a:xfrm>
        </p:grpSpPr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830351" y="4941168"/>
              <a:ext cx="1437393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Sociedade </a:t>
              </a:r>
              <a:br>
                <a:rPr lang="pt-BR" sz="1400" b="1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</a:br>
              <a:r>
                <a:rPr lang="pt-BR" sz="1400" b="1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Capixaba</a:t>
              </a:r>
            </a:p>
          </p:txBody>
        </p:sp>
        <p:sp>
          <p:nvSpPr>
            <p:cNvPr id="29" name="Rectangle 144"/>
            <p:cNvSpPr>
              <a:spLocks noChangeArrowheads="1"/>
            </p:cNvSpPr>
            <p:nvPr/>
          </p:nvSpPr>
          <p:spPr bwMode="auto">
            <a:xfrm>
              <a:off x="830351" y="5444979"/>
              <a:ext cx="1719253" cy="43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pt-BR" sz="1400" dirty="0">
                  <a:solidFill>
                    <a:srgbClr val="FFFFFF"/>
                  </a:solidFill>
                  <a:latin typeface="Trebuchet MS" pitchFamily="34" charset="0"/>
                </a:rPr>
                <a:t>Demanda por</a:t>
              </a:r>
            </a:p>
            <a:p>
              <a:pPr>
                <a:defRPr/>
              </a:pPr>
              <a:r>
                <a:rPr lang="pt-BR" sz="1400" dirty="0">
                  <a:solidFill>
                    <a:srgbClr val="FFFFFF"/>
                  </a:solidFill>
                  <a:latin typeface="Trebuchet MS" pitchFamily="34" charset="0"/>
                </a:rPr>
                <a:t>Bens e Serviços</a:t>
              </a: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2614337" y="5487374"/>
              <a:ext cx="4291343" cy="34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b="1" dirty="0" smtClean="0">
                  <a:solidFill>
                    <a:srgbClr val="FFFFFF"/>
                  </a:solidFill>
                  <a:latin typeface="Trebuchet MS" pitchFamily="34" charset="0"/>
                  <a:cs typeface="Tahoma" pitchFamily="34" charset="0"/>
                </a:rPr>
                <a:t>Resultados</a:t>
              </a:r>
              <a:endParaRPr lang="pt-BR" b="1" dirty="0">
                <a:solidFill>
                  <a:srgbClr val="FFFFFF"/>
                </a:solidFill>
                <a:latin typeface="Trebuchet MS" pitchFamily="34" charset="0"/>
                <a:cs typeface="Tahoma" pitchFamily="34" charset="0"/>
              </a:endParaRPr>
            </a:p>
          </p:txBody>
        </p:sp>
      </p:grpSp>
      <p:sp>
        <p:nvSpPr>
          <p:cNvPr id="31" name="CaixaDeTexto 46"/>
          <p:cNvSpPr txBox="1">
            <a:spLocks noChangeArrowheads="1"/>
          </p:cNvSpPr>
          <p:nvPr/>
        </p:nvSpPr>
        <p:spPr bwMode="auto">
          <a:xfrm rot="16200000">
            <a:off x="-737899" y="3597300"/>
            <a:ext cx="286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rgbClr val="007DB7"/>
                </a:solidFill>
                <a:latin typeface="Trebuchet MS" pitchFamily="34" charset="0"/>
                <a:cs typeface="Arial" charset="0"/>
              </a:rPr>
              <a:t>Fluxo decisório</a:t>
            </a:r>
          </a:p>
        </p:txBody>
      </p:sp>
      <p:sp>
        <p:nvSpPr>
          <p:cNvPr id="32" name="CaixaDeTexto 47"/>
          <p:cNvSpPr txBox="1">
            <a:spLocks noChangeArrowheads="1"/>
          </p:cNvSpPr>
          <p:nvPr/>
        </p:nvSpPr>
        <p:spPr bwMode="auto">
          <a:xfrm rot="5400000">
            <a:off x="7107460" y="3496494"/>
            <a:ext cx="3602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007DB7"/>
                </a:solidFill>
                <a:latin typeface="Trebuchet MS" pitchFamily="34" charset="0"/>
                <a:cs typeface="Arial" charset="0"/>
              </a:rPr>
              <a:t>Fluxo de informações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2570236" y="1752625"/>
            <a:ext cx="49180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buClr>
                <a:srgbClr val="194B89"/>
              </a:buClr>
              <a:buFont typeface="Wingdings" pitchFamily="2" charset="2"/>
              <a:buNone/>
            </a:pPr>
            <a:r>
              <a:rPr lang="pt-BR" sz="2400">
                <a:solidFill>
                  <a:srgbClr val="0C0C0C"/>
                </a:solidFill>
                <a:latin typeface="Trebuchet MS" pitchFamily="34" charset="0"/>
                <a:cs typeface="Tahoma" pitchFamily="34" charset="0"/>
              </a:rPr>
              <a:t>Governador e Vice-Governador</a:t>
            </a:r>
          </a:p>
        </p:txBody>
      </p:sp>
      <p:grpSp>
        <p:nvGrpSpPr>
          <p:cNvPr id="34" name="Grupo 62"/>
          <p:cNvGrpSpPr>
            <a:grpSpLocks/>
          </p:cNvGrpSpPr>
          <p:nvPr/>
        </p:nvGrpSpPr>
        <p:grpSpPr bwMode="auto">
          <a:xfrm>
            <a:off x="1274836" y="2247925"/>
            <a:ext cx="7270750" cy="647700"/>
            <a:chOff x="830351" y="2315170"/>
            <a:chExt cx="7270041" cy="647301"/>
          </a:xfrm>
        </p:grpSpPr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6954329" y="2462717"/>
              <a:ext cx="1146063" cy="45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Nível </a:t>
              </a:r>
              <a:b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</a:br>
              <a:r>
                <a:rPr lang="pt-BR" sz="140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Estratégico</a:t>
              </a:r>
            </a:p>
          </p:txBody>
        </p:sp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830351" y="2315170"/>
              <a:ext cx="1841320" cy="28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>
                  <a:solidFill>
                    <a:srgbClr val="194B89"/>
                  </a:solidFill>
                  <a:latin typeface="Trebuchet MS" pitchFamily="34" charset="0"/>
                  <a:cs typeface="Tahoma" pitchFamily="34" charset="0"/>
                </a:rPr>
                <a:t> SEP</a:t>
              </a:r>
            </a:p>
          </p:txBody>
        </p:sp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2581365" y="2462747"/>
              <a:ext cx="1090766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 dirty="0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Comitê I</a:t>
              </a:r>
            </a:p>
          </p:txBody>
        </p:sp>
        <p:sp>
          <p:nvSpPr>
            <p:cNvPr id="38" name="Rectangle 90"/>
            <p:cNvSpPr>
              <a:spLocks noChangeArrowheads="1"/>
            </p:cNvSpPr>
            <p:nvPr/>
          </p:nvSpPr>
          <p:spPr bwMode="auto">
            <a:xfrm>
              <a:off x="2622463" y="2762569"/>
              <a:ext cx="4276308" cy="199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200" dirty="0" smtClean="0">
                  <a:solidFill>
                    <a:srgbClr val="FFFFFF"/>
                  </a:solidFill>
                  <a:latin typeface="Trebuchet MS" pitchFamily="34" charset="0"/>
                </a:rPr>
                <a:t>Reunião de Análise de Resultados</a:t>
              </a:r>
              <a:endParaRPr lang="pt-BR" sz="120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3638157" y="2452810"/>
              <a:ext cx="1090766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Comitê II</a:t>
              </a:r>
            </a:p>
          </p:txBody>
        </p:sp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>
              <a:off x="4746981" y="2452810"/>
              <a:ext cx="1090766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Comitê...</a:t>
              </a: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5801916" y="2432573"/>
              <a:ext cx="1092094" cy="28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30000"/>
                </a:spcBef>
                <a:buClr>
                  <a:srgbClr val="194B89"/>
                </a:buClr>
                <a:buFont typeface="Wingdings" pitchFamily="2" charset="2"/>
                <a:buNone/>
              </a:pPr>
              <a:r>
                <a:rPr lang="pt-BR" sz="1400" b="1">
                  <a:solidFill>
                    <a:srgbClr val="007DB7"/>
                  </a:solidFill>
                  <a:latin typeface="Trebuchet MS" pitchFamily="34" charset="0"/>
                  <a:cs typeface="Tahoma" pitchFamily="34" charset="0"/>
                </a:rPr>
                <a:t>Comitê VIII</a:t>
              </a:r>
            </a:p>
          </p:txBody>
        </p:sp>
        <p:sp>
          <p:nvSpPr>
            <p:cNvPr id="42" name="Rectangle 110"/>
            <p:cNvSpPr>
              <a:spLocks noChangeArrowheads="1"/>
            </p:cNvSpPr>
            <p:nvPr/>
          </p:nvSpPr>
          <p:spPr bwMode="auto">
            <a:xfrm>
              <a:off x="830351" y="2635647"/>
              <a:ext cx="1520677" cy="29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pt-BR" sz="1400" dirty="0" err="1" smtClean="0">
                  <a:solidFill>
                    <a:srgbClr val="FFFFFF"/>
                  </a:solidFill>
                  <a:latin typeface="Trebuchet MS" pitchFamily="34" charset="0"/>
                </a:rPr>
                <a:t>Sponsor</a:t>
              </a:r>
              <a:r>
                <a:rPr lang="pt-BR" sz="1400" dirty="0" smtClean="0">
                  <a:solidFill>
                    <a:srgbClr val="FFFFFF"/>
                  </a:solidFill>
                  <a:latin typeface="Trebuchet MS" pitchFamily="34" charset="0"/>
                </a:rPr>
                <a:t> </a:t>
              </a:r>
            </a:p>
            <a:p>
              <a:pPr>
                <a:defRPr/>
              </a:pPr>
              <a:r>
                <a:rPr lang="pt-BR" sz="1400" dirty="0" smtClean="0">
                  <a:solidFill>
                    <a:srgbClr val="FFFFFF"/>
                  </a:solidFill>
                  <a:latin typeface="Trebuchet MS" pitchFamily="34" charset="0"/>
                </a:rPr>
                <a:t>Coordenação</a:t>
              </a:r>
              <a:endParaRPr lang="pt-BR" sz="140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pic>
        <p:nvPicPr>
          <p:cNvPr id="43" name="Picture 49" descr="S26_Allan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27208" r="89102" b="16786"/>
          <a:stretch>
            <a:fillRect/>
          </a:stretch>
        </p:blipFill>
        <p:spPr bwMode="auto">
          <a:xfrm>
            <a:off x="622588" y="1897088"/>
            <a:ext cx="7207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0" descr="S26_Allan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2" t="16786" r="2814" b="27208"/>
          <a:stretch>
            <a:fillRect/>
          </a:stretch>
        </p:blipFill>
        <p:spPr bwMode="auto">
          <a:xfrm>
            <a:off x="8179817" y="1985988"/>
            <a:ext cx="7207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5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smtClean="0"/>
              <a:t>Modelo de Gestão</a:t>
            </a:r>
            <a:br>
              <a:rPr lang="pt-BR" sz="4000" dirty="0" smtClean="0"/>
            </a:br>
            <a:r>
              <a:rPr lang="pt-BR" sz="4000" dirty="0" smtClean="0"/>
              <a:t>dos Projetos Estruturantes</a:t>
            </a:r>
            <a:endParaRPr lang="pt-BR" sz="4000" dirty="0"/>
          </a:p>
        </p:txBody>
      </p:sp>
      <p:pic>
        <p:nvPicPr>
          <p:cNvPr id="45" name="Imagem 34" descr="S13_Allan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8" r="6000" b="35822"/>
          <a:stretch>
            <a:fillRect/>
          </a:stretch>
        </p:blipFill>
        <p:spPr bwMode="auto">
          <a:xfrm>
            <a:off x="324544" y="3025675"/>
            <a:ext cx="85947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m 36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4" r="80800" b="37067"/>
          <a:stretch>
            <a:fillRect/>
          </a:stretch>
        </p:blipFill>
        <p:spPr bwMode="auto">
          <a:xfrm>
            <a:off x="324544" y="3147913"/>
            <a:ext cx="17557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37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42844" r="65733" b="37067"/>
          <a:stretch>
            <a:fillRect/>
          </a:stretch>
        </p:blipFill>
        <p:spPr bwMode="auto">
          <a:xfrm>
            <a:off x="2093019" y="3147913"/>
            <a:ext cx="13652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m 38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2" t="42844" r="51199" b="37067"/>
          <a:stretch>
            <a:fillRect/>
          </a:stretch>
        </p:blipFill>
        <p:spPr bwMode="auto">
          <a:xfrm>
            <a:off x="3445569" y="3147913"/>
            <a:ext cx="1341438" cy="1377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39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42844" r="36266" b="37067"/>
          <a:stretch>
            <a:fillRect/>
          </a:stretch>
        </p:blipFill>
        <p:spPr bwMode="auto">
          <a:xfrm>
            <a:off x="4774307" y="3147913"/>
            <a:ext cx="13779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m 40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0" t="42844" r="21468" b="37067"/>
          <a:stretch>
            <a:fillRect/>
          </a:stretch>
        </p:blipFill>
        <p:spPr bwMode="auto">
          <a:xfrm>
            <a:off x="6139557" y="3147913"/>
            <a:ext cx="13668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41" descr="S13_Allan_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42844" r="6000" b="37067"/>
          <a:stretch>
            <a:fillRect/>
          </a:stretch>
        </p:blipFill>
        <p:spPr bwMode="auto">
          <a:xfrm>
            <a:off x="7506394" y="3147913"/>
            <a:ext cx="14128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tângulo 6"/>
          <p:cNvSpPr>
            <a:spLocks noChangeArrowheads="1"/>
          </p:cNvSpPr>
          <p:nvPr/>
        </p:nvSpPr>
        <p:spPr bwMode="auto">
          <a:xfrm>
            <a:off x="719832" y="2198588"/>
            <a:ext cx="1173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8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Meses</a:t>
            </a:r>
          </a:p>
        </p:txBody>
      </p:sp>
      <p:sp>
        <p:nvSpPr>
          <p:cNvPr id="53" name="Retângulo 6"/>
          <p:cNvSpPr>
            <a:spLocks noChangeArrowheads="1"/>
          </p:cNvSpPr>
          <p:nvPr/>
        </p:nvSpPr>
        <p:spPr bwMode="auto">
          <a:xfrm>
            <a:off x="948432" y="3398738"/>
            <a:ext cx="779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1</a:t>
            </a:r>
            <a:endParaRPr lang="pt-BR" sz="2000" b="1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4" name="Retângulo 6"/>
          <p:cNvSpPr>
            <a:spLocks noChangeArrowheads="1"/>
          </p:cNvSpPr>
          <p:nvPr/>
        </p:nvSpPr>
        <p:spPr bwMode="auto">
          <a:xfrm>
            <a:off x="648394" y="2701825"/>
            <a:ext cx="10271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>
                <a:latin typeface="Trebuchet MS" pitchFamily="34" charset="0"/>
                <a:ea typeface="Times New Roman" pitchFamily="18" charset="0"/>
                <a:cs typeface="Calibri" pitchFamily="34" charset="0"/>
              </a:rPr>
              <a:t>Jan/Fev</a:t>
            </a:r>
          </a:p>
        </p:txBody>
      </p:sp>
      <p:sp>
        <p:nvSpPr>
          <p:cNvPr id="55" name="Retângulo 6"/>
          <p:cNvSpPr>
            <a:spLocks noChangeArrowheads="1"/>
          </p:cNvSpPr>
          <p:nvPr/>
        </p:nvSpPr>
        <p:spPr bwMode="auto">
          <a:xfrm>
            <a:off x="2242244" y="2701825"/>
            <a:ext cx="10350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>
                <a:latin typeface="Trebuchet MS" pitchFamily="34" charset="0"/>
                <a:ea typeface="Times New Roman" pitchFamily="18" charset="0"/>
                <a:cs typeface="Calibri" pitchFamily="34" charset="0"/>
              </a:rPr>
              <a:t>Mar/Abr</a:t>
            </a:r>
          </a:p>
        </p:txBody>
      </p:sp>
      <p:sp>
        <p:nvSpPr>
          <p:cNvPr id="56" name="Retângulo 6"/>
          <p:cNvSpPr>
            <a:spLocks noChangeArrowheads="1"/>
          </p:cNvSpPr>
          <p:nvPr/>
        </p:nvSpPr>
        <p:spPr bwMode="auto">
          <a:xfrm>
            <a:off x="3623369" y="2701825"/>
            <a:ext cx="102076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>
                <a:latin typeface="Trebuchet MS" pitchFamily="34" charset="0"/>
                <a:ea typeface="Times New Roman" pitchFamily="18" charset="0"/>
                <a:cs typeface="Calibri" pitchFamily="34" charset="0"/>
              </a:rPr>
              <a:t>Mai/Jun</a:t>
            </a:r>
          </a:p>
        </p:txBody>
      </p:sp>
      <p:sp>
        <p:nvSpPr>
          <p:cNvPr id="57" name="Retângulo 6"/>
          <p:cNvSpPr>
            <a:spLocks noChangeArrowheads="1"/>
          </p:cNvSpPr>
          <p:nvPr/>
        </p:nvSpPr>
        <p:spPr bwMode="auto">
          <a:xfrm>
            <a:off x="4950354" y="2701825"/>
            <a:ext cx="986167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dirty="0" err="1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Jul</a:t>
            </a:r>
            <a:r>
              <a:rPr lang="pt-BR" dirty="0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/</a:t>
            </a:r>
            <a:r>
              <a:rPr lang="pt-BR" dirty="0" err="1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Ago</a:t>
            </a:r>
            <a:endParaRPr lang="pt-BR" dirty="0"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8" name="Retângulo 6"/>
          <p:cNvSpPr>
            <a:spLocks noChangeArrowheads="1"/>
          </p:cNvSpPr>
          <p:nvPr/>
        </p:nvSpPr>
        <p:spPr bwMode="auto">
          <a:xfrm>
            <a:off x="6304657" y="2701825"/>
            <a:ext cx="10080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>
                <a:latin typeface="Trebuchet MS" pitchFamily="34" charset="0"/>
                <a:ea typeface="Times New Roman" pitchFamily="18" charset="0"/>
                <a:cs typeface="Calibri" pitchFamily="34" charset="0"/>
              </a:rPr>
              <a:t>Set/Out</a:t>
            </a:r>
          </a:p>
        </p:txBody>
      </p:sp>
      <p:sp>
        <p:nvSpPr>
          <p:cNvPr id="59" name="Retângulo 6"/>
          <p:cNvSpPr>
            <a:spLocks noChangeArrowheads="1"/>
          </p:cNvSpPr>
          <p:nvPr/>
        </p:nvSpPr>
        <p:spPr bwMode="auto">
          <a:xfrm>
            <a:off x="7641332" y="2701825"/>
            <a:ext cx="10668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>
                <a:latin typeface="Trebuchet MS" pitchFamily="34" charset="0"/>
                <a:ea typeface="Times New Roman" pitchFamily="18" charset="0"/>
                <a:cs typeface="Calibri" pitchFamily="34" charset="0"/>
              </a:rPr>
              <a:t>Nov/Dez</a:t>
            </a:r>
          </a:p>
        </p:txBody>
      </p:sp>
      <p:pic>
        <p:nvPicPr>
          <p:cNvPr id="60" name="Imagem 51" descr="S13_Allan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4" b="56978"/>
          <a:stretch>
            <a:fillRect/>
          </a:stretch>
        </p:blipFill>
        <p:spPr bwMode="auto">
          <a:xfrm>
            <a:off x="324544" y="2928838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m 52" descr="S13_Allan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1" b="35300"/>
          <a:stretch>
            <a:fillRect/>
          </a:stretch>
        </p:blipFill>
        <p:spPr bwMode="auto">
          <a:xfrm>
            <a:off x="324544" y="4430613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tângulo 6"/>
          <p:cNvSpPr>
            <a:spLocks noChangeArrowheads="1"/>
          </p:cNvSpPr>
          <p:nvPr/>
        </p:nvSpPr>
        <p:spPr bwMode="auto">
          <a:xfrm>
            <a:off x="2316857" y="3398738"/>
            <a:ext cx="779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2</a:t>
            </a:r>
            <a:endParaRPr lang="pt-BR" sz="2000" b="1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3" name="Retângulo 6"/>
          <p:cNvSpPr>
            <a:spLocks noChangeArrowheads="1"/>
          </p:cNvSpPr>
          <p:nvPr/>
        </p:nvSpPr>
        <p:spPr bwMode="auto">
          <a:xfrm>
            <a:off x="3672582" y="3398738"/>
            <a:ext cx="779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 dirty="0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 dirty="0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 dirty="0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3</a:t>
            </a:r>
            <a:endParaRPr lang="pt-BR" sz="2000" b="1" dirty="0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4" name="Retângulo 6"/>
          <p:cNvSpPr>
            <a:spLocks noChangeArrowheads="1"/>
          </p:cNvSpPr>
          <p:nvPr/>
        </p:nvSpPr>
        <p:spPr bwMode="auto">
          <a:xfrm>
            <a:off x="5017194" y="3398738"/>
            <a:ext cx="779463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4</a:t>
            </a:r>
            <a:endParaRPr lang="pt-BR" sz="2000" b="1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5" name="Retângulo 6"/>
          <p:cNvSpPr>
            <a:spLocks noChangeArrowheads="1"/>
          </p:cNvSpPr>
          <p:nvPr/>
        </p:nvSpPr>
        <p:spPr bwMode="auto">
          <a:xfrm>
            <a:off x="6361807" y="3398738"/>
            <a:ext cx="779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5</a:t>
            </a:r>
            <a:endParaRPr lang="pt-BR" sz="2000" b="1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6" name="Retângulo 6"/>
          <p:cNvSpPr>
            <a:spLocks noChangeArrowheads="1"/>
          </p:cNvSpPr>
          <p:nvPr/>
        </p:nvSpPr>
        <p:spPr bwMode="auto">
          <a:xfrm>
            <a:off x="7714357" y="3398738"/>
            <a:ext cx="7794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Ciclo </a:t>
            </a:r>
            <a:br>
              <a:rPr lang="pt-BR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</a:br>
            <a:r>
              <a:rPr lang="pt-BR" sz="4400" b="1">
                <a:solidFill>
                  <a:srgbClr val="007DB7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6</a:t>
            </a:r>
            <a:endParaRPr lang="pt-BR" sz="2000" b="1">
              <a:solidFill>
                <a:srgbClr val="007DB7"/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67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509120"/>
            <a:ext cx="947936" cy="1140670"/>
          </a:xfrm>
          <a:prstGeom prst="rect">
            <a:avLst/>
          </a:prstGeom>
        </p:spPr>
      </p:pic>
      <p:pic>
        <p:nvPicPr>
          <p:cNvPr id="68" name="Picture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509120"/>
            <a:ext cx="947936" cy="11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2" grpId="0"/>
      <p:bldP spid="63" grpId="0"/>
      <p:bldP spid="64" grpId="0"/>
      <p:bldP spid="65" grpId="0"/>
      <p:bldP spid="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27659"/>
              </p:ext>
            </p:extLst>
          </p:nvPr>
        </p:nvGraphicFramePr>
        <p:xfrm>
          <a:off x="77862" y="85079"/>
          <a:ext cx="5358234" cy="5882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Planilha" r:id="rId3" imgW="8458327" imgH="9286795" progId="Excel.Sheet.12">
                  <p:embed/>
                </p:oleObj>
              </mc:Choice>
              <mc:Fallback>
                <p:oleObj name="Planilha" r:id="rId3" imgW="8458327" imgH="92867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862" y="85079"/>
                        <a:ext cx="5358234" cy="5882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528392" cy="1143000"/>
          </a:xfrm>
        </p:spPr>
        <p:txBody>
          <a:bodyPr>
            <a:noAutofit/>
          </a:bodyPr>
          <a:lstStyle/>
          <a:p>
            <a:r>
              <a:rPr lang="pt-BR" sz="2000" dirty="0" smtClean="0"/>
              <a:t>Gerenciamento Intensivo de Projetos Estruturantes</a:t>
            </a:r>
            <a:endParaRPr lang="pt-BR" sz="2000" dirty="0"/>
          </a:p>
        </p:txBody>
      </p:sp>
      <p:sp>
        <p:nvSpPr>
          <p:cNvPr id="7" name="TextBox 98"/>
          <p:cNvSpPr txBox="1"/>
          <p:nvPr/>
        </p:nvSpPr>
        <p:spPr>
          <a:xfrm>
            <a:off x="5652120" y="1568986"/>
            <a:ext cx="284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Governador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SEP</a:t>
            </a:r>
            <a:endParaRPr lang="pt-B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111519"/>
              </p:ext>
            </p:extLst>
          </p:nvPr>
        </p:nvGraphicFramePr>
        <p:xfrm>
          <a:off x="77862" y="85079"/>
          <a:ext cx="5358234" cy="5882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Planilha" r:id="rId3" imgW="8458327" imgH="9286795" progId="Excel.Sheet.12">
                  <p:embed/>
                </p:oleObj>
              </mc:Choice>
              <mc:Fallback>
                <p:oleObj name="Planilha" r:id="rId3" imgW="8458327" imgH="92867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862" y="85079"/>
                        <a:ext cx="5358234" cy="5882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528392" cy="1143000"/>
          </a:xfrm>
        </p:spPr>
        <p:txBody>
          <a:bodyPr>
            <a:noAutofit/>
          </a:bodyPr>
          <a:lstStyle/>
          <a:p>
            <a:r>
              <a:rPr lang="pt-BR" sz="2000" dirty="0" smtClean="0"/>
              <a:t>Gerenciamento Intensivo de Projetos Estruturantes</a:t>
            </a:r>
            <a:endParaRPr lang="pt-BR" sz="2000" dirty="0"/>
          </a:p>
        </p:txBody>
      </p:sp>
      <p:sp>
        <p:nvSpPr>
          <p:cNvPr id="7" name="TextBox 98"/>
          <p:cNvSpPr txBox="1"/>
          <p:nvPr/>
        </p:nvSpPr>
        <p:spPr>
          <a:xfrm>
            <a:off x="5652120" y="1568986"/>
            <a:ext cx="2843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Governador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/>
                <a:cs typeface="Arial"/>
              </a:rPr>
              <a:t>SEP</a:t>
            </a:r>
            <a:endParaRPr lang="pt-BR" sz="2000" dirty="0">
              <a:latin typeface="Arial"/>
              <a:cs typeface="Arial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683568" y="2420888"/>
            <a:ext cx="8280920" cy="35283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448321"/>
              </p:ext>
            </p:extLst>
          </p:nvPr>
        </p:nvGraphicFramePr>
        <p:xfrm>
          <a:off x="899592" y="2636913"/>
          <a:ext cx="7842101" cy="309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963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507200" cy="183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Não bastasse o cenário nacional ...</a:t>
            </a:r>
            <a:endParaRPr lang="pt-B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19571"/>
            <a:ext cx="4507200" cy="177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25" y="1412776"/>
            <a:ext cx="3393431" cy="417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www.dio.es.gov.br/NoticiaImagemHandler.ashx?IdNoticia=6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2651" y="2072007"/>
            <a:ext cx="5616624" cy="3805265"/>
          </a:xfrm>
          <a:prstGeom prst="rect">
            <a:avLst/>
          </a:prstGeom>
          <a:ln w="38100">
            <a:solidFill>
              <a:srgbClr val="F9A61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r="71573"/>
          <a:stretch/>
        </p:blipFill>
        <p:spPr>
          <a:xfrm>
            <a:off x="552292" y="2780928"/>
            <a:ext cx="1931476" cy="2032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Prêmio </a:t>
            </a:r>
            <a:r>
              <a:rPr lang="pt-BR" dirty="0" err="1" smtClean="0"/>
              <a:t>e-Gov</a:t>
            </a:r>
            <a:r>
              <a:rPr lang="pt-BR" dirty="0" smtClean="0"/>
              <a:t> 2011</a:t>
            </a:r>
            <a:endParaRPr lang="pt-BR" dirty="0"/>
          </a:p>
        </p:txBody>
      </p:sp>
      <p:sp>
        <p:nvSpPr>
          <p:cNvPr id="12" name="Retângulo 3"/>
          <p:cNvSpPr>
            <a:spLocks noChangeArrowheads="1"/>
          </p:cNvSpPr>
          <p:nvPr/>
        </p:nvSpPr>
        <p:spPr bwMode="auto">
          <a:xfrm>
            <a:off x="0" y="1196753"/>
            <a:ext cx="9144000" cy="811534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pt-BR" sz="3600" dirty="0" smtClean="0">
                <a:solidFill>
                  <a:srgbClr val="1076BC"/>
                </a:solidFill>
                <a:latin typeface="Arial"/>
                <a:ea typeface="+mj-ea"/>
                <a:cs typeface="Arial"/>
              </a:rPr>
              <a:t>Categoria e-Serviços Administração Pública</a:t>
            </a:r>
            <a:endParaRPr lang="pt-BR" sz="3600" dirty="0">
              <a:solidFill>
                <a:srgbClr val="1076BC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1" r="42989"/>
          <a:stretch/>
        </p:blipFill>
        <p:spPr>
          <a:xfrm>
            <a:off x="4535735" y="2060848"/>
            <a:ext cx="4355976" cy="3086947"/>
          </a:xfrm>
          <a:prstGeom prst="rect">
            <a:avLst/>
          </a:prstGeom>
        </p:spPr>
      </p:pic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213718" y="662151"/>
            <a:ext cx="43220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4800" b="1" dirty="0">
                <a:solidFill>
                  <a:prstClr val="white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PMO DO ANO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</p:spPr>
        <p:txBody>
          <a:bodyPr>
            <a:noAutofit/>
          </a:bodyPr>
          <a:lstStyle/>
          <a:p>
            <a:r>
              <a:rPr lang="pt-BR" sz="3200" dirty="0" smtClean="0"/>
              <a:t>Prêmio Revista Mundo PM</a:t>
            </a:r>
            <a:endParaRPr lang="pt-BR" sz="3200" dirty="0"/>
          </a:p>
        </p:txBody>
      </p:sp>
      <p:sp>
        <p:nvSpPr>
          <p:cNvPr id="19" name="Título 7"/>
          <p:cNvSpPr txBox="1">
            <a:spLocks/>
          </p:cNvSpPr>
          <p:nvPr/>
        </p:nvSpPr>
        <p:spPr>
          <a:xfrm>
            <a:off x="40661" y="3358882"/>
            <a:ext cx="4571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1076B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pt-BR" sz="3200" dirty="0" smtClean="0"/>
              <a:t>Vencedor categoria PMO do Ano 2013</a:t>
            </a:r>
            <a:endParaRPr lang="pt-BR" sz="3200" dirty="0"/>
          </a:p>
        </p:txBody>
      </p:sp>
      <p:sp>
        <p:nvSpPr>
          <p:cNvPr id="20" name="Título 7"/>
          <p:cNvSpPr txBox="1">
            <a:spLocks/>
          </p:cNvSpPr>
          <p:nvPr/>
        </p:nvSpPr>
        <p:spPr>
          <a:xfrm>
            <a:off x="40661" y="2280652"/>
            <a:ext cx="4571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1076B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pt-BR" sz="3200" dirty="0" smtClean="0"/>
              <a:t>Vencedor categoria Projeto do Ano 2012</a:t>
            </a:r>
            <a:endParaRPr lang="pt-BR" sz="3200" dirty="0"/>
          </a:p>
        </p:txBody>
      </p:sp>
      <p:sp>
        <p:nvSpPr>
          <p:cNvPr id="21" name="Título 7"/>
          <p:cNvSpPr txBox="1">
            <a:spLocks/>
          </p:cNvSpPr>
          <p:nvPr/>
        </p:nvSpPr>
        <p:spPr>
          <a:xfrm>
            <a:off x="40661" y="4437112"/>
            <a:ext cx="4571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1076B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pt-BR" sz="3200" dirty="0" smtClean="0"/>
              <a:t>Vencedor categoria Projeto do Ano 2014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597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4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6000" decel="54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56381" r="74429" b="19614"/>
          <a:stretch/>
        </p:blipFill>
        <p:spPr>
          <a:xfrm>
            <a:off x="2213082" y="3543645"/>
            <a:ext cx="1998617" cy="1646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/>
          <p:cNvGrpSpPr/>
          <p:nvPr/>
        </p:nvGrpSpPr>
        <p:grpSpPr>
          <a:xfrm>
            <a:off x="5508104" y="3933056"/>
            <a:ext cx="1938839" cy="867455"/>
            <a:chOff x="7205161" y="2708920"/>
            <a:chExt cx="1938839" cy="867455"/>
          </a:xfrm>
        </p:grpSpPr>
        <p:sp>
          <p:nvSpPr>
            <p:cNvPr id="4" name="Retângulo 3"/>
            <p:cNvSpPr/>
            <p:nvPr/>
          </p:nvSpPr>
          <p:spPr>
            <a:xfrm>
              <a:off x="7205161" y="2708920"/>
              <a:ext cx="1938839" cy="86745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7" t="20077" b="66283"/>
            <a:stretch/>
          </p:blipFill>
          <p:spPr>
            <a:xfrm>
              <a:off x="7205161" y="2721777"/>
              <a:ext cx="1938839" cy="841740"/>
            </a:xfrm>
            <a:prstGeom prst="rect">
              <a:avLst/>
            </a:prstGeom>
          </p:spPr>
        </p:pic>
      </p:grpSp>
      <p:sp>
        <p:nvSpPr>
          <p:cNvPr id="17" name="Retângulo 3"/>
          <p:cNvSpPr>
            <a:spLocks noChangeArrowheads="1"/>
          </p:cNvSpPr>
          <p:nvPr/>
        </p:nvSpPr>
        <p:spPr bwMode="auto">
          <a:xfrm>
            <a:off x="467544" y="404664"/>
            <a:ext cx="5489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white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PRÊMIO </a:t>
            </a:r>
            <a:r>
              <a:rPr lang="pt-BR" sz="2800" b="1" dirty="0" smtClean="0">
                <a:solidFill>
                  <a:prstClr val="white"/>
                </a:solidFill>
                <a:latin typeface="Century Gothic" pitchFamily="34" charset="0"/>
                <a:ea typeface="Times New Roman" pitchFamily="18" charset="0"/>
                <a:cs typeface="Calibri" pitchFamily="34" charset="0"/>
              </a:rPr>
              <a:t>MELHORES PRÁTICAS </a:t>
            </a:r>
            <a:endParaRPr lang="pt-BR" sz="2800" b="1" dirty="0">
              <a:solidFill>
                <a:prstClr val="white"/>
              </a:solidFill>
              <a:latin typeface="Century Gothic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9" name="Retângulo 3"/>
          <p:cNvSpPr>
            <a:spLocks noChangeArrowheads="1"/>
          </p:cNvSpPr>
          <p:nvPr/>
        </p:nvSpPr>
        <p:spPr bwMode="auto">
          <a:xfrm>
            <a:off x="251520" y="1757653"/>
            <a:ext cx="8424936" cy="1785992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lang="pt-BR" sz="4400" dirty="0" smtClean="0">
                <a:solidFill>
                  <a:srgbClr val="1076BC"/>
                </a:solidFill>
                <a:latin typeface="Arial"/>
                <a:ea typeface="+mj-ea"/>
                <a:cs typeface="Arial"/>
              </a:rPr>
              <a:t>Gestão Estratégica</a:t>
            </a:r>
          </a:p>
          <a:p>
            <a:pPr algn="ctr">
              <a:spcBef>
                <a:spcPct val="0"/>
              </a:spcBef>
            </a:pPr>
            <a:r>
              <a:rPr lang="pt-BR" sz="4400" dirty="0" smtClean="0">
                <a:solidFill>
                  <a:srgbClr val="1076BC"/>
                </a:solidFill>
                <a:latin typeface="Arial"/>
                <a:ea typeface="+mj-ea"/>
                <a:cs typeface="Arial"/>
              </a:rPr>
              <a:t>Orientada para Resultados</a:t>
            </a:r>
          </a:p>
          <a:p>
            <a:pPr algn="ctr">
              <a:spcBef>
                <a:spcPct val="0"/>
              </a:spcBef>
            </a:pPr>
            <a:r>
              <a:rPr lang="pt-BR" sz="4400" dirty="0" smtClean="0">
                <a:solidFill>
                  <a:srgbClr val="1076BC"/>
                </a:solidFill>
                <a:latin typeface="Arial"/>
                <a:ea typeface="+mj-ea"/>
                <a:cs typeface="Arial"/>
              </a:rPr>
              <a:t>2013</a:t>
            </a:r>
            <a:endParaRPr lang="pt-BR" sz="4400" dirty="0">
              <a:solidFill>
                <a:srgbClr val="1076BC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Prêmio Melhores Práticas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37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17901013" y="1161316"/>
            <a:ext cx="7077017" cy="442036"/>
            <a:chOff x="1756155" y="1161316"/>
            <a:chExt cx="7077017" cy="442036"/>
          </a:xfrm>
        </p:grpSpPr>
        <p:sp>
          <p:nvSpPr>
            <p:cNvPr id="141" name="Retângulo 140"/>
            <p:cNvSpPr/>
            <p:nvPr/>
          </p:nvSpPr>
          <p:spPr>
            <a:xfrm>
              <a:off x="1756155" y="1161316"/>
              <a:ext cx="7077017" cy="421368"/>
            </a:xfrm>
            <a:prstGeom prst="rect">
              <a:avLst/>
            </a:prstGeom>
            <a:solidFill>
              <a:srgbClr val="676867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1770418" y="1171352"/>
              <a:ext cx="1861558" cy="432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  <a:cs typeface="Arial" charset="0"/>
                </a:rPr>
                <a:t>RESPONSABILIDADE AMBIENTAL</a:t>
              </a:r>
              <a:endParaRPr lang="pt-BR" sz="1150" kern="0" dirty="0">
                <a:solidFill>
                  <a:prstClr val="black"/>
                </a:solidFill>
                <a:latin typeface="Century Gothic" pitchFamily="34" charset="0"/>
                <a:cs typeface="Arial" charset="0"/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4788024" y="1171352"/>
              <a:ext cx="1944216" cy="432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</a:rPr>
                <a:t>GESTÃO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</a:rPr>
                <a:t>TRANSPARENTE</a:t>
              </a:r>
              <a:endParaRPr lang="pt-BR" sz="1150" kern="0" dirty="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95" name="Retângulo 32"/>
            <p:cNvSpPr/>
            <p:nvPr/>
          </p:nvSpPr>
          <p:spPr>
            <a:xfrm>
              <a:off x="6443295" y="1171352"/>
              <a:ext cx="1729105" cy="432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  <a:cs typeface="Arial" charset="0"/>
                </a:rPr>
                <a:t>RESPONSABILIDADE FISCAL</a:t>
              </a:r>
              <a:endParaRPr lang="pt-BR" sz="1150" kern="0" dirty="0">
                <a:solidFill>
                  <a:prstClr val="black"/>
                </a:solidFill>
                <a:latin typeface="Century Gothic" pitchFamily="34" charset="0"/>
                <a:cs typeface="Arial" charset="0"/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410883" y="1171352"/>
              <a:ext cx="1908000" cy="432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</a:rPr>
                <a:t>GOVERNANÇA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pt-BR" sz="1150" kern="0" dirty="0" smtClean="0">
                  <a:solidFill>
                    <a:prstClr val="black"/>
                  </a:solidFill>
                  <a:latin typeface="Century Gothic" pitchFamily="34" charset="0"/>
                </a:rPr>
                <a:t> DEMOCRÁTICA</a:t>
              </a:r>
              <a:endParaRPr lang="pt-BR" sz="1150" kern="0" dirty="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História de Planejamento</a:t>
            </a:r>
            <a:br>
              <a:rPr lang="pt-BR" dirty="0" smtClean="0"/>
            </a:br>
            <a:r>
              <a:rPr lang="pt-BR" dirty="0" smtClean="0"/>
              <a:t>e Gestão Estratégica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2003 – Planejamento Estratégico</a:t>
            </a:r>
          </a:p>
          <a:p>
            <a:r>
              <a:rPr lang="pt-BR" dirty="0" smtClean="0"/>
              <a:t>2007 – Gerenciamento de Projetos</a:t>
            </a:r>
          </a:p>
          <a:p>
            <a:r>
              <a:rPr lang="pt-BR" dirty="0" smtClean="0"/>
              <a:t>2011 – Comitês Estratégicos</a:t>
            </a:r>
          </a:p>
          <a:p>
            <a:r>
              <a:rPr lang="pt-BR" dirty="0" smtClean="0"/>
              <a:t>2012 – Gestão de Portfólio</a:t>
            </a:r>
          </a:p>
          <a:p>
            <a:r>
              <a:rPr lang="pt-BR" dirty="0" smtClean="0"/>
              <a:t>2015 – Gestão de Crises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9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6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8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Não bastasse o cenário nacional ...</a:t>
            </a:r>
            <a:endParaRPr lang="pt-BR" dirty="0"/>
          </a:p>
        </p:txBody>
      </p:sp>
      <p:pic>
        <p:nvPicPr>
          <p:cNvPr id="8194" name="Picture 2" descr="Arte Romprimento barragem Mariana (Foto: Arte/G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 b="59202"/>
          <a:stretch/>
        </p:blipFill>
        <p:spPr bwMode="auto">
          <a:xfrm>
            <a:off x="5652120" y="1467014"/>
            <a:ext cx="3172318" cy="286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7015"/>
            <a:ext cx="4507200" cy="177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62554"/>
            <a:ext cx="4507200" cy="177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52505"/>
            <a:ext cx="4507200" cy="176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7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36512" y="901169"/>
            <a:ext cx="9799372" cy="5378857"/>
            <a:chOff x="-36512" y="901169"/>
            <a:chExt cx="9799372" cy="537885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43" y="2492896"/>
              <a:ext cx="3361353" cy="3361353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323528" y="1916832"/>
              <a:ext cx="43261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dirty="0"/>
                <a:t>Produto Interno Bruto - Brasil</a:t>
              </a:r>
            </a:p>
            <a:p>
              <a:r>
                <a:rPr lang="pt-BR" i="1" dirty="0" smtClean="0"/>
                <a:t>Variação </a:t>
              </a:r>
              <a:r>
                <a:rPr lang="pt-BR" i="1" dirty="0"/>
                <a:t>% real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4926326" y="1916832"/>
              <a:ext cx="43261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dirty="0"/>
                <a:t>Produto Interno Bruto </a:t>
              </a:r>
              <a:r>
                <a:rPr lang="pt-BR" b="1" dirty="0" smtClean="0"/>
                <a:t>– Espírito Santo</a:t>
              </a:r>
              <a:endParaRPr lang="pt-BR" b="1" dirty="0"/>
            </a:p>
            <a:p>
              <a:r>
                <a:rPr lang="pt-BR" i="1" dirty="0" smtClean="0"/>
                <a:t>Variação </a:t>
              </a:r>
              <a:r>
                <a:rPr lang="pt-BR" i="1" dirty="0"/>
                <a:t>% real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1520" y="901169"/>
              <a:ext cx="864948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</a:t>
              </a:r>
              <a:r>
                <a: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crise que estamos vivenciando é a mais severa em muitos anos. No Espírito Santo, esse quadro é agravado por fatores locais: (i) ciclo de negócios vinculado a commodities; (</a:t>
              </a:r>
              <a:r>
                <a:rPr lang="pt-BR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ii</a:t>
              </a:r>
              <a:r>
                <a: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desastre ambiental de Mariana; (</a:t>
              </a:r>
              <a:r>
                <a:rPr lang="pt-BR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iii</a:t>
              </a:r>
              <a:r>
                <a: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pior seca </a:t>
              </a:r>
              <a:r>
                <a:rPr lang="pt-BR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dos últimos anos. </a:t>
              </a:r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097" y="2146303"/>
              <a:ext cx="2931764" cy="4133723"/>
            </a:xfrm>
            <a:prstGeom prst="rect">
              <a:avLst/>
            </a:prstGeom>
          </p:spPr>
        </p:pic>
        <p:graphicFrame>
          <p:nvGraphicFramePr>
            <p:cNvPr id="10" name="Gráfico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4499255"/>
                </p:ext>
              </p:extLst>
            </p:nvPr>
          </p:nvGraphicFramePr>
          <p:xfrm>
            <a:off x="4572000" y="2762300"/>
            <a:ext cx="4680000" cy="30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1" name="Gráfico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58778539"/>
                </p:ext>
              </p:extLst>
            </p:nvPr>
          </p:nvGraphicFramePr>
          <p:xfrm>
            <a:off x="-36512" y="2755503"/>
            <a:ext cx="4680000" cy="30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Retângulo 11"/>
            <p:cNvSpPr/>
            <p:nvPr/>
          </p:nvSpPr>
          <p:spPr>
            <a:xfrm>
              <a:off x="132288" y="5785519"/>
              <a:ext cx="96305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* 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Projeção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Cenário Econômico - IJSN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8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Cenário Fiscal - SEFAZ</a:t>
            </a:r>
            <a:endParaRPr lang="pt-BR" dirty="0"/>
          </a:p>
        </p:txBody>
      </p:sp>
      <p:grpSp>
        <p:nvGrpSpPr>
          <p:cNvPr id="2" name="Grupo 1"/>
          <p:cNvGrpSpPr/>
          <p:nvPr/>
        </p:nvGrpSpPr>
        <p:grpSpPr>
          <a:xfrm>
            <a:off x="-108520" y="901169"/>
            <a:ext cx="8959525" cy="5075910"/>
            <a:chOff x="-108520" y="901169"/>
            <a:chExt cx="8959525" cy="5075910"/>
          </a:xfrm>
        </p:grpSpPr>
        <p:sp>
          <p:nvSpPr>
            <p:cNvPr id="14" name="Retângulo 13"/>
            <p:cNvSpPr/>
            <p:nvPr/>
          </p:nvSpPr>
          <p:spPr>
            <a:xfrm>
              <a:off x="198433" y="901169"/>
              <a:ext cx="865257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000" dirty="0" smtClean="0">
                  <a:solidFill>
                    <a:srgbClr val="595959"/>
                  </a:solidFill>
                </a:rPr>
                <a:t>A receita estadual vem sendo afetada pela crise e, adicionalmente, pela queda dos preços internacionais do petróleo: receita de caixa em queda real de -13,3% de </a:t>
              </a:r>
              <a:r>
                <a:rPr lang="pt-BR" sz="2000" dirty="0">
                  <a:solidFill>
                    <a:srgbClr val="595959"/>
                  </a:solidFill>
                </a:rPr>
                <a:t>Janeiro a Abril de </a:t>
              </a:r>
              <a:r>
                <a:rPr lang="pt-BR" sz="2000" dirty="0" smtClean="0">
                  <a:solidFill>
                    <a:srgbClr val="595959"/>
                  </a:solidFill>
                </a:rPr>
                <a:t>2016, </a:t>
              </a:r>
              <a:r>
                <a:rPr lang="pt-BR" sz="2000" dirty="0">
                  <a:solidFill>
                    <a:srgbClr val="595959"/>
                  </a:solidFill>
                </a:rPr>
                <a:t>em relação ao mesmo período de 2015. </a:t>
              </a:r>
            </a:p>
          </p:txBody>
        </p:sp>
        <p:graphicFrame>
          <p:nvGraphicFramePr>
            <p:cNvPr id="15" name="Gráfico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17144906"/>
                </p:ext>
              </p:extLst>
            </p:nvPr>
          </p:nvGraphicFramePr>
          <p:xfrm>
            <a:off x="-108520" y="2060848"/>
            <a:ext cx="4572000" cy="39066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6" name="CaixaDeTexto 15"/>
            <p:cNvSpPr txBox="1"/>
            <p:nvPr/>
          </p:nvSpPr>
          <p:spPr>
            <a:xfrm>
              <a:off x="1665709" y="3448775"/>
              <a:ext cx="1895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accent5">
                      <a:lumMod val="50000"/>
                    </a:schemeClr>
                  </a:solidFill>
                </a:rPr>
                <a:t>-13,3% real</a:t>
              </a:r>
              <a:endParaRPr lang="pt-BR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4834818" y="4077072"/>
              <a:ext cx="3553606" cy="1900007"/>
              <a:chOff x="6755361" y="4428807"/>
              <a:chExt cx="3553606" cy="1900007"/>
            </a:xfrm>
          </p:grpSpPr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5361" y="4428807"/>
                <a:ext cx="3418144" cy="1465529"/>
              </a:xfrm>
              <a:prstGeom prst="rect">
                <a:avLst/>
              </a:prstGeom>
            </p:spPr>
          </p:pic>
          <p:sp>
            <p:nvSpPr>
              <p:cNvPr id="19" name="Retângulo 18"/>
              <p:cNvSpPr/>
              <p:nvPr/>
            </p:nvSpPr>
            <p:spPr>
              <a:xfrm>
                <a:off x="7393041" y="5867149"/>
                <a:ext cx="29159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Queda </a:t>
                </a:r>
                <a:r>
                  <a:rPr lang="pt-BR" sz="2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real de -</a:t>
                </a:r>
                <a:r>
                  <a:rPr lang="pt-BR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47,0%</a:t>
                </a: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163674" y="1988840"/>
              <a:ext cx="2760436" cy="2237313"/>
              <a:chOff x="7084217" y="2148691"/>
              <a:chExt cx="2760436" cy="2237313"/>
            </a:xfrm>
          </p:grpSpPr>
          <p:pic>
            <p:nvPicPr>
              <p:cNvPr id="21" name="Imagem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3041" y="2148691"/>
                <a:ext cx="2142784" cy="1611306"/>
              </a:xfrm>
              <a:prstGeom prst="rect">
                <a:avLst/>
              </a:prstGeom>
            </p:spPr>
          </p:pic>
          <p:sp>
            <p:nvSpPr>
              <p:cNvPr id="22" name="Retângulo 21"/>
              <p:cNvSpPr/>
              <p:nvPr/>
            </p:nvSpPr>
            <p:spPr>
              <a:xfrm>
                <a:off x="7084217" y="3924339"/>
                <a:ext cx="27604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Queda </a:t>
                </a:r>
                <a:r>
                  <a:rPr lang="pt-BR" sz="24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real de -</a:t>
                </a:r>
                <a:r>
                  <a:rPr lang="pt-BR" sz="2400" b="1" dirty="0">
                    <a:solidFill>
                      <a:schemeClr val="accent5">
                        <a:lumMod val="50000"/>
                      </a:schemeClr>
                    </a:solidFill>
                  </a:rPr>
                  <a:t>7,1%</a:t>
                </a:r>
                <a:endParaRPr lang="pt-BR" sz="2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85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507200" cy="177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... o que esperar?</a:t>
            </a:r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23220"/>
            <a:ext cx="4507200" cy="176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98317"/>
            <a:ext cx="4507200" cy="175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63886"/>
            <a:ext cx="4507200" cy="186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 na mídia</a:t>
            </a:r>
            <a:endParaRPr lang="pt-BR" dirty="0"/>
          </a:p>
        </p:txBody>
      </p:sp>
      <p:pic>
        <p:nvPicPr>
          <p:cNvPr id="10244" name="Picture 4" descr="Marcos Men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1917192"/>
            <a:ext cx="432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1128"/>
            <a:ext cx="4320000" cy="133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2" y="2818059"/>
            <a:ext cx="4320000" cy="10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http://www.tesouro.fazenda.gov.br/documents/10180/0/COR_Ana_Paula.jpg/84e8920c-a9d0-41b2-b6b6-ee08fed01a69?t=14654074505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4" y="4002049"/>
            <a:ext cx="3384376" cy="188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PPA como instrumento de planejamento e orientação da ação governamental</a:t>
            </a:r>
            <a:endParaRPr lang="pt-BR" sz="3200" dirty="0"/>
          </a:p>
        </p:txBody>
      </p:sp>
      <p:pic>
        <p:nvPicPr>
          <p:cNvPr id="26" name="Picture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1" y="1648230"/>
            <a:ext cx="1211308" cy="176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645024"/>
            <a:ext cx="4307839" cy="24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879</Words>
  <Application>Microsoft Office PowerPoint</Application>
  <PresentationFormat>Apresentação na tela (4:3)</PresentationFormat>
  <Paragraphs>241</Paragraphs>
  <Slides>35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6" baseType="lpstr">
      <vt:lpstr>Arial</vt:lpstr>
      <vt:lpstr>Tahoma</vt:lpstr>
      <vt:lpstr>Helvetica Neue Light</vt:lpstr>
      <vt:lpstr>Calibri</vt:lpstr>
      <vt:lpstr>Trebuchet MS</vt:lpstr>
      <vt:lpstr>Century Gothic</vt:lpstr>
      <vt:lpstr>Impact</vt:lpstr>
      <vt:lpstr>Times New Roman</vt:lpstr>
      <vt:lpstr>Wingdings</vt:lpstr>
      <vt:lpstr>Tema do Office</vt:lpstr>
      <vt:lpstr>Planilha</vt:lpstr>
      <vt:lpstr>Planejamento e Gestão Estratégica em Organizações Públicas</vt:lpstr>
      <vt:lpstr>Cenário Atual</vt:lpstr>
      <vt:lpstr>Não bastasse o cenário nacional ...</vt:lpstr>
      <vt:lpstr>Não bastasse o cenário nacional ...</vt:lpstr>
      <vt:lpstr>Cenário Econômico - IJSN</vt:lpstr>
      <vt:lpstr>Cenário Fiscal - SEFAZ</vt:lpstr>
      <vt:lpstr>... o que esperar?</vt:lpstr>
      <vt:lpstr>ES na mídia</vt:lpstr>
      <vt:lpstr>PPA como instrumento de planejamento e orientação da ação governamental</vt:lpstr>
      <vt:lpstr>PPA como instrumento de planejamento e orientação da ação governamental</vt:lpstr>
      <vt:lpstr>Gestão Estratégica Orientada a Resultados</vt:lpstr>
      <vt:lpstr>Desafios do Planejamento Estratégico 2016/17</vt:lpstr>
      <vt:lpstr>PPA como instrumento de planejamento e orientação da ação governamental</vt:lpstr>
      <vt:lpstr>PPA como instrumento de planejamento e orientação da ação governamental</vt:lpstr>
      <vt:lpstr>PPA como instrumento de planejamento e orientação da ação governamental</vt:lpstr>
      <vt:lpstr>PPA como instrumento de planejamento e orientação da ação governamental</vt:lpstr>
      <vt:lpstr>Orientação e Foco</vt:lpstr>
      <vt:lpstr>Apresentação do PowerPoint</vt:lpstr>
      <vt:lpstr>Parâmetros Macroeconômicos Projetados</vt:lpstr>
      <vt:lpstr>Apresentação do PowerPoint</vt:lpstr>
      <vt:lpstr>Monitoramento da Execução Orçamentária</vt:lpstr>
      <vt:lpstr>Monitoramento da Execução Orçamentária</vt:lpstr>
      <vt:lpstr>Apresentação do PowerPoint</vt:lpstr>
      <vt:lpstr>Apresentação do PowerPoint</vt:lpstr>
      <vt:lpstr>Gestão Estratégica</vt:lpstr>
      <vt:lpstr>Modelo de Gestão dos Projetos Estruturantes</vt:lpstr>
      <vt:lpstr>Modelo de Gestão dos Projetos Estruturantes</vt:lpstr>
      <vt:lpstr>Gerenciamento Intensivo de Projetos Estruturantes</vt:lpstr>
      <vt:lpstr>Gerenciamento Intensivo de Projetos Estruturantes</vt:lpstr>
      <vt:lpstr>Prêmio e-Gov 2011</vt:lpstr>
      <vt:lpstr>Prêmio Revista Mundo PM</vt:lpstr>
      <vt:lpstr>Prêmio Melhores Práticas</vt:lpstr>
      <vt:lpstr>História de Planejamento e Gestão Estratégica</vt:lpstr>
      <vt:lpstr>Apresentação do PowerPoint</vt:lpstr>
      <vt:lpstr>Apresentação do PowerPoint</vt:lpstr>
    </vt:vector>
  </TitlesOfParts>
  <Company>SEP - Secretaria de Economia e Planejamento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Márcio Medeiros</dc:creator>
  <cp:lastModifiedBy>Márcio Bastos Medeiros</cp:lastModifiedBy>
  <cp:revision>158</cp:revision>
  <cp:lastPrinted>2016-02-29T12:14:06Z</cp:lastPrinted>
  <dcterms:created xsi:type="dcterms:W3CDTF">2015-05-27T14:44:07Z</dcterms:created>
  <dcterms:modified xsi:type="dcterms:W3CDTF">2016-06-20T11:45:01Z</dcterms:modified>
</cp:coreProperties>
</file>