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332" r:id="rId2"/>
    <p:sldId id="315" r:id="rId3"/>
    <p:sldId id="335" r:id="rId4"/>
    <p:sldId id="322" r:id="rId5"/>
    <p:sldId id="340" r:id="rId6"/>
    <p:sldId id="336" r:id="rId7"/>
    <p:sldId id="337" r:id="rId8"/>
    <p:sldId id="338" r:id="rId9"/>
    <p:sldId id="339" r:id="rId10"/>
    <p:sldId id="329" r:id="rId11"/>
    <p:sldId id="334" r:id="rId12"/>
  </p:sldIdLst>
  <p:sldSz cx="9144000" cy="6858000" type="screen4x3"/>
  <p:notesSz cx="9931400" cy="67945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99"/>
    <a:srgbClr val="D56509"/>
    <a:srgbClr val="9F9F9F"/>
    <a:srgbClr val="FFFFFF"/>
    <a:srgbClr val="D9FF6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>
    <p:restoredLeft sz="15620"/>
    <p:restoredTop sz="99885" autoAdjust="0"/>
  </p:normalViewPr>
  <p:slideViewPr>
    <p:cSldViewPr>
      <p:cViewPr>
        <p:scale>
          <a:sx n="70" d="100"/>
          <a:sy n="70" d="100"/>
        </p:scale>
        <p:origin x="-178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08" y="-108"/>
      </p:cViewPr>
      <p:guideLst>
        <p:guide orient="horz" pos="2140"/>
        <p:guide pos="312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458" cy="3394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5625698" y="0"/>
            <a:ext cx="4303458" cy="33949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7E43B7-D924-4B78-B53F-0FCB374D7C86}" type="datetimeFigureOut">
              <a:rPr lang="pt-BR" smtClean="0"/>
              <a:pPr/>
              <a:t>16/06/2016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6453848"/>
            <a:ext cx="4303458" cy="3394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5625698" y="6453848"/>
            <a:ext cx="4303458" cy="3394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B1F646-D843-40A1-B4A1-F3963D49771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6110060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458" cy="339494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625698" y="0"/>
            <a:ext cx="4303458" cy="339494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5177E66-668D-4493-8D33-2143C6848736}" type="datetimeFigureOut">
              <a:rPr lang="pt-BR"/>
              <a:pPr>
                <a:defRPr/>
              </a:pPr>
              <a:t>16/06/2016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267075" y="509588"/>
            <a:ext cx="3397250" cy="2547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992243" y="3226925"/>
            <a:ext cx="7946916" cy="3057756"/>
          </a:xfrm>
          <a:prstGeom prst="rect">
            <a:avLst/>
          </a:prstGeom>
        </p:spPr>
        <p:txBody>
          <a:bodyPr vert="horz" lIns="93324" tIns="46662" rIns="93324" bIns="46662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6453848"/>
            <a:ext cx="4303458" cy="339494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625698" y="6453848"/>
            <a:ext cx="4303458" cy="339494"/>
          </a:xfrm>
          <a:prstGeom prst="rect">
            <a:avLst/>
          </a:prstGeom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13573DFC-61B6-42DE-A7F3-A4A1B1E7B04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="" xmlns:p14="http://schemas.microsoft.com/office/powerpoint/2010/main" val="7293888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 eaLnBrk="0" hangingPunct="0">
              <a:defRPr sz="20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defTabSz="898525" eaLnBrk="0" hangingPunct="0">
              <a:defRPr sz="20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defTabSz="898525" eaLnBrk="0" hangingPunct="0">
              <a:defRPr sz="20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defTabSz="898525" eaLnBrk="0" hangingPunct="0">
              <a:defRPr sz="20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defTabSz="898525" eaLnBrk="0" hangingPunct="0">
              <a:defRPr sz="20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defTabSz="898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defTabSz="898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defTabSz="898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defTabSz="898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84A32333-19DF-4768-8BE2-BB88F464DFC0}" type="slidenum">
              <a:rPr lang="pt-BR" altLang="pt-BR" sz="1100" b="0" smtClean="0"/>
              <a:pPr eaLnBrk="1" hangingPunct="1"/>
              <a:t>1</a:t>
            </a:fld>
            <a:endParaRPr lang="pt-BR" altLang="pt-BR" sz="1100" b="0" smtClean="0"/>
          </a:p>
        </p:txBody>
      </p:sp>
      <p:sp>
        <p:nvSpPr>
          <p:cNvPr id="4505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51200" y="487363"/>
            <a:ext cx="3398838" cy="2547937"/>
          </a:xfrm>
          <a:ln/>
        </p:spPr>
      </p:sp>
      <p:sp>
        <p:nvSpPr>
          <p:cNvPr id="45060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1319143" y="3246851"/>
            <a:ext cx="7283657" cy="3058852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z="1400" b="1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573DFC-61B6-42DE-A7F3-A4A1B1E7B043}" type="slidenum">
              <a:rPr lang="pt-BR" altLang="pt-BR" smtClean="0"/>
              <a:pPr/>
              <a:t>4</a:t>
            </a:fld>
            <a:endParaRPr lang="pt-BR" altLang="pt-BR"/>
          </a:p>
        </p:txBody>
      </p:sp>
    </p:spTree>
    <p:extLst>
      <p:ext uri="{BB962C8B-B14F-4D97-AF65-F5344CB8AC3E}">
        <p14:creationId xmlns="" xmlns:p14="http://schemas.microsoft.com/office/powerpoint/2010/main" val="30963351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573DFC-61B6-42DE-A7F3-A4A1B1E7B043}" type="slidenum">
              <a:rPr lang="pt-BR" altLang="pt-BR" smtClean="0"/>
              <a:pPr/>
              <a:t>5</a:t>
            </a:fld>
            <a:endParaRPr lang="pt-BR" altLang="pt-BR"/>
          </a:p>
        </p:txBody>
      </p:sp>
    </p:spTree>
    <p:extLst>
      <p:ext uri="{BB962C8B-B14F-4D97-AF65-F5344CB8AC3E}">
        <p14:creationId xmlns="" xmlns:p14="http://schemas.microsoft.com/office/powerpoint/2010/main" val="3096335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8525" eaLnBrk="0" hangingPunct="0">
              <a:defRPr sz="20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defTabSz="898525" eaLnBrk="0" hangingPunct="0">
              <a:defRPr sz="20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defTabSz="898525" eaLnBrk="0" hangingPunct="0">
              <a:defRPr sz="20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defTabSz="898525" eaLnBrk="0" hangingPunct="0">
              <a:defRPr sz="20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defTabSz="898525" eaLnBrk="0" hangingPunct="0">
              <a:defRPr sz="20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defTabSz="898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defTabSz="898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defTabSz="898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defTabSz="8985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eaLnBrk="1" hangingPunct="1"/>
            <a:fld id="{287F25DA-8A58-457D-93AC-A197CAF4C3F4}" type="slidenum">
              <a:rPr lang="pt-BR" altLang="pt-BR" sz="1100" b="0" smtClean="0"/>
              <a:pPr eaLnBrk="1" hangingPunct="1"/>
              <a:t>11</a:t>
            </a:fld>
            <a:endParaRPr lang="pt-BR" altLang="pt-BR" sz="1100" b="0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51200" y="487363"/>
            <a:ext cx="3398838" cy="2547937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6D099-C24B-4E48-9780-856A70EF61ED}" type="datetimeFigureOut">
              <a:rPr lang="pt-BR"/>
              <a:pPr>
                <a:defRPr/>
              </a:pPr>
              <a:t>16/06/2016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E2FECB-A379-462B-A570-6F5E65FE8649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33FBC-FCF4-4B6A-8A3F-86CBF439A92B}" type="datetimeFigureOut">
              <a:rPr lang="pt-BR"/>
              <a:pPr>
                <a:defRPr/>
              </a:pPr>
              <a:t>16/06/2016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B9F10B-E1F5-4F8B-8101-C01BC55748F4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314A6-0709-4195-986D-4B9FDE757429}" type="datetimeFigureOut">
              <a:rPr lang="pt-BR"/>
              <a:pPr>
                <a:defRPr/>
              </a:pPr>
              <a:t>16/06/2016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CE775E-9998-4EA0-A977-AC95C5DDA427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62D05-61C9-45E4-9AC7-4C2EABB6883C}" type="datetimeFigureOut">
              <a:rPr lang="pt-BR"/>
              <a:pPr>
                <a:defRPr/>
              </a:pPr>
              <a:t>16/06/2016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2F089C-DD3E-43BD-BAFD-A9240C786586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6C6AB-F858-49F0-9C36-B4116B419FC7}" type="datetimeFigureOut">
              <a:rPr lang="pt-BR"/>
              <a:pPr>
                <a:defRPr/>
              </a:pPr>
              <a:t>16/06/2016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1B08C7-1ADA-4430-A489-2CD0AACBED6E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95DA7-D077-4966-9618-E628D0EAB2A0}" type="datetimeFigureOut">
              <a:rPr lang="pt-BR"/>
              <a:pPr>
                <a:defRPr/>
              </a:pPr>
              <a:t>16/06/2016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31E5B-0BD3-4527-90F0-E3640BD380FC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8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D7B709-D7E1-4629-B555-4BFDF2F87803}" type="datetimeFigureOut">
              <a:rPr lang="pt-BR"/>
              <a:pPr>
                <a:defRPr/>
              </a:pPr>
              <a:t>16/06/2016</a:t>
            </a:fld>
            <a:endParaRPr lang="pt-BR"/>
          </a:p>
        </p:txBody>
      </p:sp>
      <p:sp>
        <p:nvSpPr>
          <p:cNvPr id="9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A1A36F-C0EE-4AF0-993C-B9595C799323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"/>
          <p:cNvPicPr>
            <a:picLocks noChangeArrowheads="1"/>
          </p:cNvPicPr>
          <p:nvPr userDrawn="1"/>
        </p:nvPicPr>
        <p:blipFill>
          <a:blip r:embed="rId2"/>
          <a:srcRect t="3287" r="4655" b="13145"/>
          <a:stretch>
            <a:fillRect/>
          </a:stretch>
        </p:blipFill>
        <p:spPr bwMode="auto">
          <a:xfrm>
            <a:off x="0" y="17463"/>
            <a:ext cx="1785938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15ACE4-96DE-434B-91BF-89E714F6033E}" type="datetimeFigureOut">
              <a:rPr lang="pt-BR"/>
              <a:pPr>
                <a:defRPr/>
              </a:pPr>
              <a:t>16/06/2016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065357-37DF-49B8-8A5E-416E51CB43D4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7D74A-28C2-489C-BDEE-FD0423ED9D06}" type="datetimeFigureOut">
              <a:rPr lang="pt-BR"/>
              <a:pPr>
                <a:defRPr/>
              </a:pPr>
              <a:t>16/06/2016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D8A2E6-AFFA-47E7-B621-022D4DEB05FD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B8F07-06B1-480A-B4F1-4BE78E69FFCC}" type="datetimeFigureOut">
              <a:rPr lang="pt-BR"/>
              <a:pPr>
                <a:defRPr/>
              </a:pPr>
              <a:t>16/06/2016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97F1DD-4E47-426C-8066-6B198ACE5799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C2C5A-23F4-4FE2-B5C3-D9811BE00AD1}" type="datetimeFigureOut">
              <a:rPr lang="pt-BR"/>
              <a:pPr>
                <a:defRPr/>
              </a:pPr>
              <a:t>16/06/2016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4F9D52-0D6C-4B58-B721-0E4F626602FA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219FF8D-A262-4FB3-83F1-803D61A2717F}" type="datetimeFigureOut">
              <a:rPr lang="pt-BR"/>
              <a:pPr>
                <a:defRPr/>
              </a:pPr>
              <a:t>16/06/2016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3F6ACCA3-D534-4B75-BC23-5AF3A2C644E9}" type="slidenum">
              <a:rPr lang="pt-BR" altLang="pt-BR"/>
              <a:pPr/>
              <a:t>‹nº›</a:t>
            </a:fld>
            <a:endParaRPr lang="pt-BR" altLang="pt-BR"/>
          </a:p>
        </p:txBody>
      </p:sp>
      <p:pic>
        <p:nvPicPr>
          <p:cNvPr id="7" name="Picture 10" descr="C:\Anissa\NOTÍCIAS\Clipping - Relatórios\1 ano\Apresentação - power point\capa_apresentacao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06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47" r:id="rId1"/>
    <p:sldLayoutId id="2147484248" r:id="rId2"/>
    <p:sldLayoutId id="2147484249" r:id="rId3"/>
    <p:sldLayoutId id="2147484250" r:id="rId4"/>
    <p:sldLayoutId id="2147484251" r:id="rId5"/>
    <p:sldLayoutId id="2147484252" r:id="rId6"/>
    <p:sldLayoutId id="2147484253" r:id="rId7"/>
    <p:sldLayoutId id="2147484254" r:id="rId8"/>
    <p:sldLayoutId id="2147484255" r:id="rId9"/>
    <p:sldLayoutId id="2147484256" r:id="rId10"/>
    <p:sldLayoutId id="2147484257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1030"/>
          <p:cNvSpPr txBox="1">
            <a:spLocks noChangeArrowheads="1"/>
          </p:cNvSpPr>
          <p:nvPr/>
        </p:nvSpPr>
        <p:spPr bwMode="auto">
          <a:xfrm>
            <a:off x="0" y="142852"/>
            <a:ext cx="9144000" cy="1070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lnSpc>
                <a:spcPct val="120000"/>
              </a:lnSpc>
            </a:pPr>
            <a:r>
              <a:rPr lang="pt-BR" altLang="pt-BR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II Simpósio de Planejamento Institucional</a:t>
            </a:r>
          </a:p>
          <a:p>
            <a:pPr algn="ctr" eaLnBrk="1" hangingPunct="1">
              <a:lnSpc>
                <a:spcPct val="120000"/>
              </a:lnSpc>
            </a:pPr>
            <a:r>
              <a:rPr lang="pt-BR" altLang="pt-BR" sz="2400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“Gestão Estratégica Alinhada ao PDI”</a:t>
            </a:r>
            <a:endParaRPr lang="pt-BR" altLang="pt-BR" sz="2400" dirty="0">
              <a:solidFill>
                <a:srgbClr val="000066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9220" name="Text Box 1032"/>
          <p:cNvSpPr txBox="1">
            <a:spLocks noChangeArrowheads="1"/>
          </p:cNvSpPr>
          <p:nvPr/>
        </p:nvSpPr>
        <p:spPr bwMode="auto">
          <a:xfrm>
            <a:off x="4044917" y="5978525"/>
            <a:ext cx="95571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/>
            <a:r>
              <a:rPr lang="pt-BR" altLang="pt-BR" dirty="0" smtClean="0">
                <a:latin typeface="Arial" charset="0"/>
                <a:cs typeface="Arial" charset="0"/>
              </a:rPr>
              <a:t>Junho</a:t>
            </a:r>
            <a:endParaRPr lang="pt-BR" altLang="pt-BR" dirty="0">
              <a:latin typeface="Arial" charset="0"/>
              <a:cs typeface="Arial" charset="0"/>
            </a:endParaRPr>
          </a:p>
          <a:p>
            <a:pPr algn="ctr" eaLnBrk="1" hangingPunct="1"/>
            <a:r>
              <a:rPr lang="pt-BR" altLang="pt-BR" dirty="0">
                <a:latin typeface="Arial" charset="0"/>
                <a:cs typeface="Arial" charset="0"/>
              </a:rPr>
              <a:t>2016</a:t>
            </a:r>
          </a:p>
        </p:txBody>
      </p:sp>
      <p:sp>
        <p:nvSpPr>
          <p:cNvPr id="6" name="Text Box 1030"/>
          <p:cNvSpPr txBox="1">
            <a:spLocks noChangeArrowheads="1"/>
          </p:cNvSpPr>
          <p:nvPr/>
        </p:nvSpPr>
        <p:spPr bwMode="auto">
          <a:xfrm>
            <a:off x="0" y="4929198"/>
            <a:ext cx="9144000" cy="574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lnSpc>
                <a:spcPct val="120000"/>
              </a:lnSpc>
            </a:pPr>
            <a:r>
              <a:rPr lang="pt-BR" altLang="pt-BR" sz="2800" i="1" dirty="0" smtClean="0">
                <a:latin typeface="+mj-lt"/>
                <a:cs typeface="Tahoma" pitchFamily="34" charset="0"/>
              </a:rPr>
              <a:t>Secretaria de Estado do Planejamento e Orçamento</a:t>
            </a:r>
            <a:endParaRPr lang="pt-BR" altLang="pt-BR" i="1" dirty="0">
              <a:solidFill>
                <a:srgbClr val="000066"/>
              </a:solidFill>
              <a:latin typeface="+mj-lt"/>
              <a:cs typeface="Tahoma" pitchFamily="34" charset="0"/>
            </a:endParaRPr>
          </a:p>
        </p:txBody>
      </p:sp>
      <p:sp>
        <p:nvSpPr>
          <p:cNvPr id="5" name="Text Box 1030"/>
          <p:cNvSpPr txBox="1">
            <a:spLocks noChangeArrowheads="1"/>
          </p:cNvSpPr>
          <p:nvPr/>
        </p:nvSpPr>
        <p:spPr bwMode="auto">
          <a:xfrm>
            <a:off x="0" y="2357430"/>
            <a:ext cx="9144000" cy="13061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lnSpc>
                <a:spcPct val="120000"/>
              </a:lnSpc>
            </a:pPr>
            <a:r>
              <a:rPr lang="pt-BR" altLang="pt-BR" sz="3400" i="1" dirty="0" smtClean="0">
                <a:latin typeface="+mj-lt"/>
                <a:cs typeface="Tahoma" pitchFamily="34" charset="0"/>
              </a:rPr>
              <a:t>O PPA como Instrumento Estratégico de Desenvolvimento do Estado do Maranhão</a:t>
            </a:r>
            <a:endParaRPr lang="pt-BR" altLang="pt-BR" sz="3400" i="1" dirty="0">
              <a:solidFill>
                <a:srgbClr val="000066"/>
              </a:solidFill>
              <a:latin typeface="+mj-lt"/>
              <a:cs typeface="Tahoma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7801819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712430" y="5699485"/>
            <a:ext cx="64642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dirty="0" smtClean="0">
                <a:latin typeface="+mj-lt"/>
              </a:rPr>
              <a:t>DESENVOLVIMENTO E JUSTIÇA SOCIAL PARA TODOS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712430" y="1740747"/>
            <a:ext cx="5786478" cy="754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3200" dirty="0" smtClean="0">
                <a:latin typeface="+mj-lt"/>
              </a:rPr>
              <a:t> </a:t>
            </a:r>
            <a:r>
              <a:rPr lang="pt-BR" sz="3000" dirty="0" smtClean="0">
                <a:latin typeface="+mj-lt"/>
              </a:rPr>
              <a:t>Enfrentar as Injustiças Sociais;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2712430" y="2455127"/>
            <a:ext cx="6000792" cy="754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3200" dirty="0" smtClean="0">
                <a:latin typeface="+mj-lt"/>
              </a:rPr>
              <a:t> </a:t>
            </a:r>
            <a:r>
              <a:rPr lang="pt-BR" sz="3000" dirty="0" smtClean="0">
                <a:latin typeface="+mj-lt"/>
              </a:rPr>
              <a:t>Cuidar bem do dinheiro público;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627784" y="3812449"/>
            <a:ext cx="5799686" cy="754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  <a:buFont typeface="Wingdings" pitchFamily="2" charset="2"/>
              <a:buChar char="ü"/>
            </a:pPr>
            <a:r>
              <a:rPr lang="pt-BR" sz="3200" dirty="0" smtClean="0">
                <a:latin typeface="+mj-lt"/>
              </a:rPr>
              <a:t> </a:t>
            </a:r>
            <a:r>
              <a:rPr lang="pt-BR" sz="3000" dirty="0" smtClean="0">
                <a:latin typeface="+mj-lt"/>
              </a:rPr>
              <a:t>Desenvolvimento para Todos;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1933896" y="3143248"/>
            <a:ext cx="6519766" cy="7546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3200" dirty="0" smtClean="0">
                <a:latin typeface="+mj-lt"/>
              </a:rPr>
              <a:t> </a:t>
            </a:r>
            <a:r>
              <a:rPr lang="pt-BR" sz="3000" dirty="0" smtClean="0">
                <a:latin typeface="+mj-lt"/>
              </a:rPr>
              <a:t>Ampliar a </a:t>
            </a:r>
            <a:r>
              <a:rPr lang="pt-BR" sz="3000" dirty="0" err="1" smtClean="0">
                <a:latin typeface="+mj-lt"/>
              </a:rPr>
              <a:t>Infraestrutura</a:t>
            </a:r>
            <a:r>
              <a:rPr lang="pt-BR" sz="3000" dirty="0" smtClean="0">
                <a:latin typeface="+mj-lt"/>
              </a:rPr>
              <a:t>;</a:t>
            </a:r>
          </a:p>
        </p:txBody>
      </p:sp>
      <p:grpSp>
        <p:nvGrpSpPr>
          <p:cNvPr id="13" name="Grupo 12"/>
          <p:cNvGrpSpPr/>
          <p:nvPr/>
        </p:nvGrpSpPr>
        <p:grpSpPr>
          <a:xfrm>
            <a:off x="1193826" y="733066"/>
            <a:ext cx="7373543" cy="1124298"/>
            <a:chOff x="1193826" y="93818"/>
            <a:chExt cx="7373543" cy="779463"/>
          </a:xfrm>
        </p:grpSpPr>
        <p:sp>
          <p:nvSpPr>
            <p:cNvPr id="14" name="Retângulo de cantos arredondados 13"/>
            <p:cNvSpPr/>
            <p:nvPr/>
          </p:nvSpPr>
          <p:spPr>
            <a:xfrm>
              <a:off x="1193826" y="314324"/>
              <a:ext cx="7373543" cy="432048"/>
            </a:xfrm>
            <a:prstGeom prst="roundRect">
              <a:avLst/>
            </a:prstGeom>
            <a:solidFill>
              <a:srgbClr val="FADA7A"/>
            </a:solidFill>
            <a:ln w="25400" cap="flat" cmpd="sng" algn="ctr">
              <a:solidFill>
                <a:sysClr val="window" lastClr="FFFFFF"/>
              </a:solidFill>
              <a:prstDash val="solid"/>
            </a:ln>
            <a:effectLst>
              <a:outerShdw blurRad="38100" dist="25400" dir="5400000" rotWithShape="0">
                <a:srgbClr val="000000">
                  <a:alpha val="40000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20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/>
                <a:ea typeface="+mn-ea"/>
                <a:cs typeface="+mn-cs"/>
              </a:endParaRPr>
            </a:p>
          </p:txBody>
        </p:sp>
        <p:sp>
          <p:nvSpPr>
            <p:cNvPr id="15" name="Rectangle 1032"/>
            <p:cNvSpPr>
              <a:spLocks noChangeArrowheads="1"/>
            </p:cNvSpPr>
            <p:nvPr/>
          </p:nvSpPr>
          <p:spPr bwMode="auto">
            <a:xfrm>
              <a:off x="1265039" y="93818"/>
              <a:ext cx="6877050" cy="779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lvl="0" algn="ctr">
                <a:lnSpc>
                  <a:spcPct val="150000"/>
                </a:lnSpc>
              </a:pPr>
              <a:r>
                <a:rPr lang="pt-BR" sz="2600" dirty="0">
                  <a:solidFill>
                    <a:prstClr val="black"/>
                  </a:solidFill>
                  <a:latin typeface="Calibri"/>
                </a:rPr>
                <a:t>OBJETIVOS DO GOVERNO</a:t>
              </a:r>
            </a:p>
          </p:txBody>
        </p:sp>
      </p:grpSp>
      <p:grpSp>
        <p:nvGrpSpPr>
          <p:cNvPr id="16" name="Grupo 15"/>
          <p:cNvGrpSpPr/>
          <p:nvPr/>
        </p:nvGrpSpPr>
        <p:grpSpPr>
          <a:xfrm>
            <a:off x="2267744" y="4706332"/>
            <a:ext cx="6855420" cy="1080122"/>
            <a:chOff x="1193826" y="144461"/>
            <a:chExt cx="7373543" cy="748837"/>
          </a:xfrm>
        </p:grpSpPr>
        <p:sp>
          <p:nvSpPr>
            <p:cNvPr id="17" name="Retângulo de cantos arredondados 16"/>
            <p:cNvSpPr/>
            <p:nvPr/>
          </p:nvSpPr>
          <p:spPr>
            <a:xfrm>
              <a:off x="1193826" y="314324"/>
              <a:ext cx="7373543" cy="432048"/>
            </a:xfrm>
            <a:prstGeom prst="roundRect">
              <a:avLst/>
            </a:prstGeom>
            <a:solidFill>
              <a:srgbClr val="FADA7A"/>
            </a:solidFill>
            <a:ln w="25400" cap="flat" cmpd="sng" algn="ctr">
              <a:solidFill>
                <a:sysClr val="window" lastClr="FFFFFF"/>
              </a:solidFill>
              <a:prstDash val="solid"/>
            </a:ln>
            <a:effectLst>
              <a:outerShdw blurRad="38100" dist="25400" dir="5400000" rotWithShape="0">
                <a:srgbClr val="000000">
                  <a:alpha val="40000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20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/>
                <a:ea typeface="+mn-ea"/>
                <a:cs typeface="+mn-cs"/>
              </a:endParaRPr>
            </a:p>
          </p:txBody>
        </p:sp>
        <p:sp>
          <p:nvSpPr>
            <p:cNvPr id="18" name="Rectangle 1032"/>
            <p:cNvSpPr>
              <a:spLocks noChangeArrowheads="1"/>
            </p:cNvSpPr>
            <p:nvPr/>
          </p:nvSpPr>
          <p:spPr bwMode="auto">
            <a:xfrm>
              <a:off x="1265039" y="144461"/>
              <a:ext cx="6877050" cy="7488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lvl="0" algn="ctr">
                <a:lnSpc>
                  <a:spcPct val="150000"/>
                </a:lnSpc>
              </a:pPr>
              <a:r>
                <a:rPr lang="pt-BR" sz="2600" dirty="0" smtClean="0">
                  <a:solidFill>
                    <a:prstClr val="black"/>
                  </a:solidFill>
                  <a:latin typeface="Calibri"/>
                </a:rPr>
                <a:t>VISÃO</a:t>
              </a:r>
              <a:endParaRPr lang="pt-BR" sz="2600" dirty="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19" name="Grupo 15"/>
          <p:cNvGrpSpPr/>
          <p:nvPr/>
        </p:nvGrpSpPr>
        <p:grpSpPr>
          <a:xfrm>
            <a:off x="1193826" y="214290"/>
            <a:ext cx="7373543" cy="709635"/>
            <a:chOff x="1193826" y="144462"/>
            <a:chExt cx="7373543" cy="779463"/>
          </a:xfrm>
        </p:grpSpPr>
        <p:sp>
          <p:nvSpPr>
            <p:cNvPr id="20" name="Retângulo de cantos arredondados 19"/>
            <p:cNvSpPr/>
            <p:nvPr/>
          </p:nvSpPr>
          <p:spPr>
            <a:xfrm>
              <a:off x="1193826" y="314324"/>
              <a:ext cx="7373543" cy="432048"/>
            </a:xfrm>
            <a:prstGeom prst="roundRect">
              <a:avLst/>
            </a:prstGeom>
            <a:solidFill>
              <a:srgbClr val="FADA7A"/>
            </a:solidFill>
            <a:ln w="25400" cap="flat" cmpd="sng" algn="ctr">
              <a:solidFill>
                <a:sysClr val="window" lastClr="FFFFFF"/>
              </a:solidFill>
              <a:prstDash val="solid"/>
            </a:ln>
            <a:effectLst>
              <a:outerShdw blurRad="38100" dist="25400" dir="5400000" rotWithShape="0">
                <a:srgbClr val="000000">
                  <a:alpha val="40000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20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/>
                <a:ea typeface="+mn-ea"/>
                <a:cs typeface="+mn-cs"/>
              </a:endParaRPr>
            </a:p>
          </p:txBody>
        </p:sp>
        <p:sp>
          <p:nvSpPr>
            <p:cNvPr id="21" name="Rectangle 1032"/>
            <p:cNvSpPr>
              <a:spLocks noChangeArrowheads="1"/>
            </p:cNvSpPr>
            <p:nvPr/>
          </p:nvSpPr>
          <p:spPr bwMode="auto">
            <a:xfrm>
              <a:off x="1265039" y="144462"/>
              <a:ext cx="6877050" cy="779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lvl="0" algn="ctr">
                <a:defRPr/>
              </a:pPr>
              <a:r>
                <a:rPr lang="pt-BR" dirty="0" smtClean="0">
                  <a:solidFill>
                    <a:srgbClr val="000001"/>
                  </a:solidFill>
                  <a:latin typeface="Arial" panose="020B0604020202020204" pitchFamily="34" charset="0"/>
                  <a:ea typeface="+mj-ea"/>
                </a:rPr>
                <a:t>PLANO PLURIANUAL - PPA 2016-2019</a:t>
              </a:r>
              <a:endParaRPr lang="pt-BR" dirty="0">
                <a:solidFill>
                  <a:prstClr val="black"/>
                </a:solidFill>
                <a:latin typeface="Arial" panose="020B0604020202020204" pitchFamily="34" charset="0"/>
                <a:ea typeface="+mj-ea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Text Box 6"/>
          <p:cNvSpPr txBox="1">
            <a:spLocks noChangeArrowheads="1"/>
          </p:cNvSpPr>
          <p:nvPr/>
        </p:nvSpPr>
        <p:spPr bwMode="auto">
          <a:xfrm>
            <a:off x="2916238" y="1700213"/>
            <a:ext cx="5999162" cy="9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pPr algn="ctr" eaLnBrk="1" hangingPunct="1">
              <a:lnSpc>
                <a:spcPct val="120000"/>
              </a:lnSpc>
            </a:pPr>
            <a:r>
              <a:rPr lang="pt-BR" altLang="pt-BR" sz="4400" dirty="0">
                <a:solidFill>
                  <a:srgbClr val="CC3300"/>
                </a:solidFill>
                <a:latin typeface="Tahoma" pitchFamily="34" charset="0"/>
                <a:cs typeface="Tahoma" pitchFamily="34" charset="0"/>
              </a:rPr>
              <a:t> MUITO </a:t>
            </a:r>
            <a:r>
              <a:rPr lang="pt-BR" altLang="pt-BR" sz="4400" dirty="0" smtClean="0">
                <a:solidFill>
                  <a:srgbClr val="CC3300"/>
                </a:solidFill>
                <a:latin typeface="Tahoma" pitchFamily="34" charset="0"/>
                <a:cs typeface="Tahoma" pitchFamily="34" charset="0"/>
              </a:rPr>
              <a:t>OBRIGADA!</a:t>
            </a:r>
            <a:endParaRPr lang="pt-BR" altLang="pt-BR" sz="4400" dirty="0">
              <a:solidFill>
                <a:srgbClr val="CC33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Text Box 1033"/>
          <p:cNvSpPr txBox="1">
            <a:spLocks noChangeArrowheads="1"/>
          </p:cNvSpPr>
          <p:nvPr/>
        </p:nvSpPr>
        <p:spPr bwMode="auto">
          <a:xfrm>
            <a:off x="3143240" y="3429000"/>
            <a:ext cx="5835560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pt-B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Cynthia Mota</a:t>
            </a:r>
            <a:endParaRPr lang="pt-BR" sz="24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r">
              <a:defRPr/>
            </a:pPr>
            <a:r>
              <a:rPr lang="pt-BR" sz="18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Secretária </a:t>
            </a:r>
            <a:r>
              <a:rPr lang="pt-BR" sz="1800" b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de Estado </a:t>
            </a:r>
            <a:r>
              <a:rPr lang="pt-BR" sz="1800" b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do Planejamento e Orçamento</a:t>
            </a:r>
          </a:p>
          <a:p>
            <a:pPr algn="r">
              <a:defRPr/>
            </a:pPr>
            <a:r>
              <a:rPr lang="pt-B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Tel.: (98) 3218-2100</a:t>
            </a:r>
          </a:p>
          <a:p>
            <a:pPr algn="r">
              <a:defRPr/>
            </a:pPr>
            <a:r>
              <a:rPr lang="pt-BR" sz="1800" b="0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gabinete@seplan.ma.gov.br</a:t>
            </a:r>
            <a:endParaRPr lang="pt-BR" sz="1800" b="0" dirty="0">
              <a:solidFill>
                <a:srgbClr val="000099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487382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1357298"/>
            <a:ext cx="9144032" cy="400110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CENÁRIO MACROECONÔMICO</a:t>
            </a:r>
            <a:endParaRPr lang="pt-BR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857620" y="1928802"/>
            <a:ext cx="1952303" cy="33855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INTERNACIONAL</a:t>
            </a:r>
            <a:endParaRPr lang="pt-BR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918108" y="2357430"/>
            <a:ext cx="3636000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coolSlant"/>
          </a:sp3d>
        </p:spPr>
        <p:style>
          <a:lnRef idx="0">
            <a:schemeClr val="accent2"/>
          </a:lnRef>
          <a:fillRef idx="1001">
            <a:schemeClr val="l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pt-B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Queda acentuada nas </a:t>
            </a:r>
            <a:r>
              <a:rPr lang="pt-BR" sz="14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commodities</a:t>
            </a:r>
            <a:r>
              <a:rPr lang="pt-B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ferro, alumínio, soja e petróleo</a:t>
            </a:r>
          </a:p>
        </p:txBody>
      </p:sp>
      <p:sp>
        <p:nvSpPr>
          <p:cNvPr id="33" name="Retângulo 32"/>
          <p:cNvSpPr/>
          <p:nvPr/>
        </p:nvSpPr>
        <p:spPr>
          <a:xfrm>
            <a:off x="5602224" y="2357430"/>
            <a:ext cx="2856434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pt-BR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erro</a:t>
            </a:r>
            <a:r>
              <a:rPr lang="pt-BR" sz="1400" b="1" dirty="0">
                <a:latin typeface="Arial" panose="020B0604020202020204" pitchFamily="34" charset="0"/>
                <a:cs typeface="Arial" panose="020B0604020202020204" pitchFamily="34" charset="0"/>
              </a:rPr>
              <a:t>, alumínio e soja: </a:t>
            </a:r>
            <a:r>
              <a:rPr lang="pt-BR" sz="14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75% da pauta de exportação do MA</a:t>
            </a:r>
            <a:endParaRPr lang="pt-BR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Retângulo 35"/>
          <p:cNvSpPr/>
          <p:nvPr/>
        </p:nvSpPr>
        <p:spPr>
          <a:xfrm>
            <a:off x="0" y="3143248"/>
            <a:ext cx="1619672" cy="33855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NACIONAL</a:t>
            </a:r>
          </a:p>
        </p:txBody>
      </p:sp>
      <p:sp>
        <p:nvSpPr>
          <p:cNvPr id="37" name="Retângulo 36"/>
          <p:cNvSpPr/>
          <p:nvPr/>
        </p:nvSpPr>
        <p:spPr>
          <a:xfrm>
            <a:off x="11708" y="3500438"/>
            <a:ext cx="7417812" cy="52322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Aft>
                <a:spcPts val="400"/>
              </a:spcAft>
              <a:defRPr/>
            </a:pPr>
            <a:r>
              <a:rPr lang="pt-B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pt-BR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aixo </a:t>
            </a:r>
            <a:r>
              <a:rPr lang="pt-B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crescimento econômico; PIB próximo de zero; corte de gastos discricionários</a:t>
            </a:r>
            <a:r>
              <a:rPr lang="pt-BR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pt-B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elevação taxa de juros </a:t>
            </a:r>
            <a:r>
              <a:rPr lang="pt-BR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 financiamentos imobiliários; elevação </a:t>
            </a:r>
            <a:r>
              <a:rPr lang="pt-BR" sz="1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taxas de </a:t>
            </a:r>
            <a:r>
              <a:rPr lang="pt-BR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juros</a:t>
            </a:r>
            <a:endParaRPr lang="pt-BR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tângulo 37"/>
          <p:cNvSpPr/>
          <p:nvPr/>
        </p:nvSpPr>
        <p:spPr>
          <a:xfrm>
            <a:off x="7773317" y="4000504"/>
            <a:ext cx="1370683" cy="33855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pt-B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ESTADUAL</a:t>
            </a:r>
          </a:p>
        </p:txBody>
      </p:sp>
      <p:sp>
        <p:nvSpPr>
          <p:cNvPr id="40" name="Retângulo 39"/>
          <p:cNvSpPr/>
          <p:nvPr/>
        </p:nvSpPr>
        <p:spPr>
          <a:xfrm>
            <a:off x="3384550" y="4357694"/>
            <a:ext cx="5759450" cy="1969770"/>
          </a:xfrm>
          <a:prstGeom prst="rect">
            <a:avLst/>
          </a:prstGeom>
          <a:solidFill>
            <a:sysClr val="window" lastClr="FFFFFF"/>
          </a:solidFill>
          <a:ln w="12700" cap="flat" cmpd="sng" algn="ctr">
            <a:solidFill>
              <a:schemeClr val="tx1"/>
            </a:solidFill>
            <a:prstDash val="solid"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ts val="0"/>
              </a:spcBef>
              <a:spcAft>
                <a:spcPts val="200"/>
              </a:spcAft>
              <a:defRPr/>
            </a:pPr>
            <a:r>
              <a:rPr lang="pt-BR" sz="1400" b="1" dirty="0">
                <a:solidFill>
                  <a:srgbClr val="000000"/>
                </a:solidFill>
                <a:ea typeface="Times New Roman" panose="02020603050405020304" pitchFamily="18" charset="0"/>
                <a:cs typeface="+mn-cs"/>
              </a:rPr>
              <a:t>Impacto da desaceleração da economia brasileira </a:t>
            </a:r>
            <a:r>
              <a:rPr lang="pt-BR" sz="1400" b="1" dirty="0" smtClean="0">
                <a:solidFill>
                  <a:srgbClr val="000000"/>
                </a:solidFill>
                <a:ea typeface="Times New Roman" panose="02020603050405020304" pitchFamily="18" charset="0"/>
                <a:cs typeface="+mn-cs"/>
              </a:rPr>
              <a:t>sobre a receita estadual</a:t>
            </a:r>
            <a:endParaRPr lang="pt-BR" sz="1400" b="1" kern="0" dirty="0">
              <a:solidFill>
                <a:sysClr val="windowText" lastClr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>
              <a:spcBef>
                <a:spcPts val="0"/>
              </a:spcBef>
              <a:spcAft>
                <a:spcPts val="200"/>
              </a:spcAft>
              <a:buFont typeface="Wingdings" pitchFamily="2" charset="2"/>
              <a:buChar char="ü"/>
              <a:defRPr/>
            </a:pPr>
            <a:r>
              <a:rPr lang="pt-BR" sz="1400" b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lang="pt-BR" sz="1400" b="1" dirty="0" smtClean="0">
                <a:solidFill>
                  <a:srgbClr val="000000"/>
                </a:solidFill>
                <a:ea typeface="Times New Roman" panose="02020603050405020304" pitchFamily="18" charset="0"/>
                <a:cs typeface="+mn-cs"/>
              </a:rPr>
              <a:t>FPE + 2,6% em 2014 para </a:t>
            </a:r>
            <a:r>
              <a:rPr lang="pt-BR" sz="1400" b="1" kern="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– 5,5%</a:t>
            </a:r>
            <a:r>
              <a:rPr lang="pt-BR" sz="1400" b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em 2015 </a:t>
            </a:r>
          </a:p>
          <a:p>
            <a:pPr>
              <a:spcBef>
                <a:spcPts val="0"/>
              </a:spcBef>
              <a:spcAft>
                <a:spcPts val="200"/>
              </a:spcAft>
              <a:buFont typeface="Wingdings" pitchFamily="2" charset="2"/>
              <a:buChar char="ü"/>
              <a:defRPr/>
            </a:pPr>
            <a:r>
              <a:rPr lang="pt-BR" sz="1400" b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 </a:t>
            </a:r>
            <a:r>
              <a:rPr lang="pt-BR" sz="1400" b="1" dirty="0" smtClean="0">
                <a:solidFill>
                  <a:srgbClr val="000000"/>
                </a:solidFill>
                <a:ea typeface="Times New Roman" panose="02020603050405020304" pitchFamily="18" charset="0"/>
                <a:cs typeface="+mn-cs"/>
              </a:rPr>
              <a:t>FPE  representa cerca de 40% das Receitas Correntes</a:t>
            </a:r>
            <a:endParaRPr lang="pt-BR" sz="1400" kern="0" dirty="0">
              <a:solidFill>
                <a:sysClr val="windowText" lastClr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>
              <a:spcBef>
                <a:spcPts val="0"/>
              </a:spcBef>
              <a:spcAft>
                <a:spcPts val="200"/>
              </a:spcAft>
              <a:defRPr/>
            </a:pPr>
            <a:r>
              <a:rPr lang="pt-BR" sz="1400" b="1" dirty="0">
                <a:solidFill>
                  <a:srgbClr val="000000"/>
                </a:solidFill>
                <a:ea typeface="Times New Roman" panose="02020603050405020304" pitchFamily="18" charset="0"/>
                <a:cs typeface="+mn-cs"/>
              </a:rPr>
              <a:t> </a:t>
            </a:r>
            <a:r>
              <a:rPr lang="pt-BR" sz="1400" b="1" dirty="0" smtClean="0">
                <a:solidFill>
                  <a:srgbClr val="000000"/>
                </a:solidFill>
                <a:ea typeface="Times New Roman" panose="02020603050405020304" pitchFamily="18" charset="0"/>
                <a:cs typeface="+mn-cs"/>
              </a:rPr>
              <a:t>Enfretamento </a:t>
            </a:r>
            <a:r>
              <a:rPr lang="pt-BR" sz="1400" b="1" dirty="0">
                <a:solidFill>
                  <a:srgbClr val="000000"/>
                </a:solidFill>
                <a:ea typeface="Times New Roman" panose="02020603050405020304" pitchFamily="18" charset="0"/>
                <a:cs typeface="+mn-cs"/>
              </a:rPr>
              <a:t>da conjuntura: </a:t>
            </a:r>
            <a:endParaRPr lang="pt-BR" sz="1400" b="1" dirty="0" smtClean="0">
              <a:solidFill>
                <a:srgbClr val="000000"/>
              </a:solidFill>
              <a:ea typeface="Times New Roman" panose="02020603050405020304" pitchFamily="18" charset="0"/>
              <a:cs typeface="+mn-cs"/>
            </a:endParaRPr>
          </a:p>
          <a:p>
            <a:pPr>
              <a:spcBef>
                <a:spcPts val="0"/>
              </a:spcBef>
              <a:spcAft>
                <a:spcPts val="200"/>
              </a:spcAft>
              <a:buFont typeface="Wingdings" pitchFamily="2" charset="2"/>
              <a:buChar char="ü"/>
              <a:defRPr/>
            </a:pPr>
            <a:r>
              <a:rPr lang="pt-BR" sz="1400" b="1" kern="0" dirty="0" smtClean="0">
                <a:solidFill>
                  <a:sysClr val="windowText" lastClr="000000"/>
                </a:solidFill>
                <a:ea typeface="Times New Roman" panose="02020603050405020304" pitchFamily="18" charset="0"/>
                <a:cs typeface="+mn-cs"/>
              </a:rPr>
              <a:t> renegociação </a:t>
            </a:r>
            <a:r>
              <a:rPr lang="pt-BR" sz="1400" b="1" kern="0" dirty="0">
                <a:solidFill>
                  <a:sysClr val="windowText" lastClr="000000"/>
                </a:solidFill>
                <a:ea typeface="Times New Roman" panose="02020603050405020304" pitchFamily="18" charset="0"/>
                <a:cs typeface="+mn-cs"/>
              </a:rPr>
              <a:t>de contratos abusivos; </a:t>
            </a:r>
            <a:endParaRPr lang="pt-BR" sz="1400" kern="0" dirty="0">
              <a:solidFill>
                <a:sysClr val="windowText" lastClr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indent="14288">
              <a:spcBef>
                <a:spcPts val="0"/>
              </a:spcBef>
              <a:spcAft>
                <a:spcPts val="200"/>
              </a:spcAft>
              <a:buFont typeface="Wingdings" pitchFamily="2" charset="2"/>
              <a:buChar char="ü"/>
              <a:defRPr/>
            </a:pPr>
            <a:r>
              <a:rPr lang="pt-BR" sz="1400" b="1" kern="0" dirty="0" smtClean="0">
                <a:solidFill>
                  <a:sysClr val="windowText" lastClr="000000"/>
                </a:solidFill>
                <a:ea typeface="Times New Roman" panose="02020603050405020304" pitchFamily="18" charset="0"/>
                <a:cs typeface="+mn-cs"/>
              </a:rPr>
              <a:t> reorientação </a:t>
            </a:r>
            <a:r>
              <a:rPr lang="pt-BR" sz="1400" b="1" kern="0" dirty="0">
                <a:solidFill>
                  <a:sysClr val="windowText" lastClr="000000"/>
                </a:solidFill>
                <a:ea typeface="Times New Roman" panose="02020603050405020304" pitchFamily="18" charset="0"/>
                <a:cs typeface="+mn-cs"/>
              </a:rPr>
              <a:t>dos gastos para demandas prioritárias;</a:t>
            </a:r>
            <a:endParaRPr lang="pt-BR" sz="1400" kern="0" dirty="0">
              <a:solidFill>
                <a:sysClr val="windowText" lastClr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indent="14288">
              <a:spcBef>
                <a:spcPts val="0"/>
              </a:spcBef>
              <a:spcAft>
                <a:spcPts val="200"/>
              </a:spcAft>
              <a:buFont typeface="Wingdings" pitchFamily="2" charset="2"/>
              <a:buChar char="ü"/>
              <a:defRPr/>
            </a:pPr>
            <a:r>
              <a:rPr lang="pt-BR" sz="1400" b="1" kern="0" dirty="0" smtClean="0">
                <a:solidFill>
                  <a:sysClr val="windowText" lastClr="000000"/>
                </a:solidFill>
                <a:ea typeface="Times New Roman" panose="02020603050405020304" pitchFamily="18" charset="0"/>
                <a:cs typeface="+mn-cs"/>
              </a:rPr>
              <a:t> liberação </a:t>
            </a:r>
            <a:r>
              <a:rPr lang="pt-BR" sz="1400" b="1" kern="0" dirty="0">
                <a:solidFill>
                  <a:sysClr val="windowText" lastClr="000000"/>
                </a:solidFill>
                <a:ea typeface="Times New Roman" panose="02020603050405020304" pitchFamily="18" charset="0"/>
                <a:cs typeface="+mn-cs"/>
              </a:rPr>
              <a:t>de recursos na esfera federal.</a:t>
            </a:r>
            <a:endParaRPr lang="pt-BR" sz="1400" kern="0" dirty="0">
              <a:solidFill>
                <a:sysClr val="windowText" lastClr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1193826" y="144462"/>
            <a:ext cx="7373543" cy="779463"/>
            <a:chOff x="1193826" y="144462"/>
            <a:chExt cx="7373543" cy="779463"/>
          </a:xfrm>
        </p:grpSpPr>
        <p:sp>
          <p:nvSpPr>
            <p:cNvPr id="19" name="Retângulo de cantos arredondados 18"/>
            <p:cNvSpPr/>
            <p:nvPr/>
          </p:nvSpPr>
          <p:spPr>
            <a:xfrm>
              <a:off x="1193826" y="314324"/>
              <a:ext cx="7373543" cy="432048"/>
            </a:xfrm>
            <a:prstGeom prst="roundRect">
              <a:avLst/>
            </a:prstGeom>
            <a:solidFill>
              <a:srgbClr val="FADA7A"/>
            </a:solidFill>
            <a:ln w="25400" cap="flat" cmpd="sng" algn="ctr">
              <a:solidFill>
                <a:sysClr val="window" lastClr="FFFFFF"/>
              </a:solidFill>
              <a:prstDash val="solid"/>
            </a:ln>
            <a:effectLst>
              <a:outerShdw blurRad="38100" dist="25400" dir="5400000" rotWithShape="0">
                <a:srgbClr val="000000">
                  <a:alpha val="40000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20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/>
                <a:ea typeface="+mn-ea"/>
                <a:cs typeface="+mn-cs"/>
              </a:endParaRPr>
            </a:p>
          </p:txBody>
        </p:sp>
        <p:sp>
          <p:nvSpPr>
            <p:cNvPr id="20" name="Rectangle 1032"/>
            <p:cNvSpPr>
              <a:spLocks noChangeArrowheads="1"/>
            </p:cNvSpPr>
            <p:nvPr/>
          </p:nvSpPr>
          <p:spPr bwMode="auto">
            <a:xfrm>
              <a:off x="1265039" y="144462"/>
              <a:ext cx="6877050" cy="779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lvl="0" algn="ctr">
                <a:defRPr/>
              </a:pPr>
              <a:r>
                <a:rPr lang="pt-BR" dirty="0" smtClean="0">
                  <a:solidFill>
                    <a:srgbClr val="000001"/>
                  </a:solidFill>
                  <a:latin typeface="Arial" panose="020B0604020202020204" pitchFamily="34" charset="0"/>
                  <a:ea typeface="+mj-ea"/>
                </a:rPr>
                <a:t>DIAGNÓSTICO</a:t>
              </a:r>
              <a:endParaRPr lang="pt-BR" b="0" dirty="0">
                <a:solidFill>
                  <a:prstClr val="black"/>
                </a:solidFill>
                <a:latin typeface="Arial" panose="020B0604020202020204" pitchFamily="34" charset="0"/>
                <a:ea typeface="+mj-ea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3" grpId="1" animBg="1"/>
      <p:bldP spid="37" grpId="0" animBg="1"/>
      <p:bldP spid="37" grpId="1" animBg="1"/>
      <p:bldP spid="40" grpId="0" animBg="1"/>
      <p:bldP spid="4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o 15"/>
          <p:cNvGrpSpPr/>
          <p:nvPr/>
        </p:nvGrpSpPr>
        <p:grpSpPr>
          <a:xfrm>
            <a:off x="1193826" y="214290"/>
            <a:ext cx="7373543" cy="709635"/>
            <a:chOff x="1193826" y="144462"/>
            <a:chExt cx="7373543" cy="779463"/>
          </a:xfrm>
        </p:grpSpPr>
        <p:sp>
          <p:nvSpPr>
            <p:cNvPr id="19" name="Retângulo de cantos arredondados 18"/>
            <p:cNvSpPr/>
            <p:nvPr/>
          </p:nvSpPr>
          <p:spPr>
            <a:xfrm>
              <a:off x="1193826" y="314324"/>
              <a:ext cx="7373543" cy="432048"/>
            </a:xfrm>
            <a:prstGeom prst="roundRect">
              <a:avLst/>
            </a:prstGeom>
            <a:solidFill>
              <a:srgbClr val="FADA7A"/>
            </a:solidFill>
            <a:ln w="25400" cap="flat" cmpd="sng" algn="ctr">
              <a:solidFill>
                <a:sysClr val="window" lastClr="FFFFFF"/>
              </a:solidFill>
              <a:prstDash val="solid"/>
            </a:ln>
            <a:effectLst>
              <a:outerShdw blurRad="38100" dist="25400" dir="5400000" rotWithShape="0">
                <a:srgbClr val="000000">
                  <a:alpha val="40000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20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/>
                <a:ea typeface="+mn-ea"/>
                <a:cs typeface="+mn-cs"/>
              </a:endParaRPr>
            </a:p>
          </p:txBody>
        </p:sp>
        <p:sp>
          <p:nvSpPr>
            <p:cNvPr id="20" name="Rectangle 1032"/>
            <p:cNvSpPr>
              <a:spLocks noChangeArrowheads="1"/>
            </p:cNvSpPr>
            <p:nvPr/>
          </p:nvSpPr>
          <p:spPr bwMode="auto">
            <a:xfrm>
              <a:off x="1265039" y="144462"/>
              <a:ext cx="6877050" cy="779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lvl="0" algn="ctr">
                <a:defRPr/>
              </a:pPr>
              <a:r>
                <a:rPr lang="pt-BR" dirty="0" smtClean="0">
                  <a:solidFill>
                    <a:srgbClr val="000001"/>
                  </a:solidFill>
                  <a:latin typeface="Arial" panose="020B0604020202020204" pitchFamily="34" charset="0"/>
                  <a:ea typeface="+mj-ea"/>
                </a:rPr>
                <a:t>BASE LEGAL</a:t>
              </a:r>
              <a:endParaRPr lang="pt-BR" b="0" dirty="0">
                <a:solidFill>
                  <a:prstClr val="black"/>
                </a:solidFill>
                <a:latin typeface="Arial" panose="020B0604020202020204" pitchFamily="34" charset="0"/>
                <a:ea typeface="+mj-ea"/>
              </a:endParaRPr>
            </a:p>
          </p:txBody>
        </p:sp>
      </p:grpSp>
      <p:sp>
        <p:nvSpPr>
          <p:cNvPr id="22" name="Espaço Reservado para Conteúdo 2"/>
          <p:cNvSpPr>
            <a:spLocks noGrp="1"/>
          </p:cNvSpPr>
          <p:nvPr>
            <p:ph idx="4294967295"/>
          </p:nvPr>
        </p:nvSpPr>
        <p:spPr>
          <a:xfrm>
            <a:off x="30462" y="4929198"/>
            <a:ext cx="9072626" cy="1500198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r>
              <a:rPr lang="pt-BR" sz="2600" b="1" dirty="0" smtClean="0"/>
              <a:t>Lei do Plano Plurianual – PPA 2016-2019</a:t>
            </a:r>
          </a:p>
          <a:p>
            <a:pPr marL="0" indent="0" algn="just">
              <a:buNone/>
              <a:defRPr/>
            </a:pPr>
            <a:r>
              <a:rPr lang="pt-BR" sz="2400" b="1" dirty="0" smtClean="0"/>
              <a:t>A Lei Nº 10.375, de 16 de dezembro de 2015,</a:t>
            </a:r>
            <a:r>
              <a:rPr lang="pt-BR" sz="2400" dirty="0" smtClean="0"/>
              <a:t> que dispõe sobre o Plano Plurianual para o quadriênio 2016-2019, e dá outras providências.</a:t>
            </a:r>
          </a:p>
        </p:txBody>
      </p:sp>
      <p:sp>
        <p:nvSpPr>
          <p:cNvPr id="24" name="Espaço Reservado para Conteúdo 2"/>
          <p:cNvSpPr txBox="1">
            <a:spLocks/>
          </p:cNvSpPr>
          <p:nvPr/>
        </p:nvSpPr>
        <p:spPr bwMode="auto">
          <a:xfrm>
            <a:off x="5029200" y="4429132"/>
            <a:ext cx="8229600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pt-BR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 bwMode="auto">
          <a:xfrm>
            <a:off x="13648" y="785794"/>
            <a:ext cx="9116704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Constituição Federal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Art. 165. inciso I e § 1º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 - o plano plurianual;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II – as diretrizes orçamentárias;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pt-B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III – os orçamentos anuais.</a:t>
            </a:r>
          </a:p>
        </p:txBody>
      </p:sp>
      <p:sp>
        <p:nvSpPr>
          <p:cNvPr id="8" name="Espaço Reservado para Conteúdo 2"/>
          <p:cNvSpPr txBox="1">
            <a:spLocks/>
          </p:cNvSpPr>
          <p:nvPr/>
        </p:nvSpPr>
        <p:spPr bwMode="auto">
          <a:xfrm>
            <a:off x="74604" y="2928934"/>
            <a:ext cx="9001156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algn="ctr">
              <a:buNone/>
            </a:pPr>
            <a:r>
              <a:rPr lang="pt-BR" sz="2600" b="1" dirty="0" smtClean="0">
                <a:latin typeface="+mj-lt"/>
              </a:rPr>
              <a:t>Constituição Estadual</a:t>
            </a:r>
            <a:r>
              <a:rPr lang="pt-BR" sz="2600" dirty="0" smtClean="0">
                <a:latin typeface="+mj-lt"/>
              </a:rPr>
              <a:t> </a:t>
            </a:r>
          </a:p>
          <a:p>
            <a:pPr>
              <a:buNone/>
            </a:pPr>
            <a:r>
              <a:rPr lang="pt-BR" sz="2400" b="1" dirty="0" smtClean="0">
                <a:latin typeface="+mj-lt"/>
              </a:rPr>
              <a:t>Art. 136. inciso I e § 1º</a:t>
            </a:r>
            <a:endParaRPr lang="pt-BR" sz="2400" dirty="0" smtClean="0">
              <a:latin typeface="+mj-lt"/>
            </a:endParaRPr>
          </a:p>
          <a:p>
            <a:pPr>
              <a:buNone/>
            </a:pPr>
            <a:r>
              <a:rPr lang="pt-BR" sz="2400" dirty="0" smtClean="0">
                <a:latin typeface="+mj-lt"/>
              </a:rPr>
              <a:t>I - plano plurianual; </a:t>
            </a:r>
          </a:p>
          <a:p>
            <a:pPr marL="0" lvl="0" indent="0" algn="just">
              <a:buNone/>
              <a:defRPr/>
            </a:pPr>
            <a:r>
              <a:rPr lang="pt-BR" sz="2400" dirty="0" smtClean="0">
                <a:latin typeface="+mj-lt"/>
              </a:rPr>
              <a:t>II - as diretrizes orçamentárias;</a:t>
            </a:r>
          </a:p>
          <a:p>
            <a:pPr marL="0" lvl="0" indent="0" algn="just">
              <a:buNone/>
              <a:defRPr/>
            </a:pPr>
            <a:r>
              <a:rPr lang="pt-BR" sz="2400" dirty="0" smtClean="0">
                <a:latin typeface="+mj-lt"/>
              </a:rPr>
              <a:t>III - os orçamentos anuais.</a:t>
            </a:r>
            <a:endParaRPr lang="pt-BR" sz="2400" dirty="0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/>
      <p:bldP spid="7" grpId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Rectangle 2"/>
          <p:cNvSpPr>
            <a:spLocks noChangeArrowheads="1"/>
          </p:cNvSpPr>
          <p:nvPr/>
        </p:nvSpPr>
        <p:spPr bwMode="auto">
          <a:xfrm>
            <a:off x="574675" y="2794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2">
              <a:schemeClr val="bg2">
                <a:alpha val="50000"/>
              </a:schemeClr>
            </a:prstShdw>
          </a:effectLst>
        </p:spPr>
        <p:txBody>
          <a:bodyPr wrap="none" anchor="ctr">
            <a:spAutoFit/>
          </a:bodyPr>
          <a:lstStyle/>
          <a:p>
            <a:endParaRPr lang="pt-BR" altLang="pt-BR"/>
          </a:p>
        </p:txBody>
      </p:sp>
      <p:sp>
        <p:nvSpPr>
          <p:cNvPr id="17415" name="Rectangle 3"/>
          <p:cNvSpPr>
            <a:spLocks noChangeArrowheads="1"/>
          </p:cNvSpPr>
          <p:nvPr/>
        </p:nvSpPr>
        <p:spPr bwMode="auto">
          <a:xfrm>
            <a:off x="574675" y="3965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2">
              <a:schemeClr val="bg2">
                <a:alpha val="50000"/>
              </a:schemeClr>
            </a:prstShdw>
          </a:effectLst>
        </p:spPr>
        <p:txBody>
          <a:bodyPr wrap="none" anchor="ctr">
            <a:spAutoFit/>
          </a:bodyPr>
          <a:lstStyle/>
          <a:p>
            <a:endParaRPr lang="pt-BR" altLang="pt-BR"/>
          </a:p>
        </p:txBody>
      </p:sp>
      <p:grpSp>
        <p:nvGrpSpPr>
          <p:cNvPr id="10" name="Grupo 9"/>
          <p:cNvGrpSpPr/>
          <p:nvPr/>
        </p:nvGrpSpPr>
        <p:grpSpPr>
          <a:xfrm>
            <a:off x="928662" y="-142900"/>
            <a:ext cx="8068923" cy="1296143"/>
            <a:chOff x="1075076" y="222006"/>
            <a:chExt cx="8068923" cy="770230"/>
          </a:xfrm>
        </p:grpSpPr>
        <p:sp>
          <p:nvSpPr>
            <p:cNvPr id="11" name="Retângulo de cantos arredondados 10"/>
            <p:cNvSpPr/>
            <p:nvPr/>
          </p:nvSpPr>
          <p:spPr>
            <a:xfrm>
              <a:off x="1075076" y="399004"/>
              <a:ext cx="7698654" cy="432048"/>
            </a:xfrm>
            <a:prstGeom prst="roundRect">
              <a:avLst/>
            </a:prstGeom>
            <a:solidFill>
              <a:srgbClr val="FADA7A"/>
            </a:solidFill>
            <a:ln w="25400" cap="flat" cmpd="sng" algn="ctr">
              <a:solidFill>
                <a:sysClr val="window" lastClr="FFFFFF"/>
              </a:solidFill>
              <a:prstDash val="solid"/>
            </a:ln>
            <a:effectLst>
              <a:outerShdw blurRad="38100" dist="25400" dir="5400000" rotWithShape="0">
                <a:srgbClr val="000000">
                  <a:alpha val="40000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2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/>
                <a:ea typeface="+mn-ea"/>
                <a:cs typeface="+mn-cs"/>
              </a:endParaRPr>
            </a:p>
          </p:txBody>
        </p:sp>
        <p:sp>
          <p:nvSpPr>
            <p:cNvPr id="12" name="Rectangle 1032"/>
            <p:cNvSpPr>
              <a:spLocks noChangeArrowheads="1"/>
            </p:cNvSpPr>
            <p:nvPr/>
          </p:nvSpPr>
          <p:spPr bwMode="auto">
            <a:xfrm>
              <a:off x="1265038" y="222006"/>
              <a:ext cx="7878961" cy="770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lvl="0">
                <a:defRPr/>
              </a:pPr>
              <a:r>
                <a:rPr lang="pt-BR" dirty="0">
                  <a:solidFill>
                    <a:srgbClr val="000001"/>
                  </a:solidFill>
                  <a:latin typeface="Arial" panose="020B0604020202020204" pitchFamily="34" charset="0"/>
                  <a:ea typeface="+mj-ea"/>
                </a:rPr>
                <a:t>INTERVENÇÕES NO </a:t>
              </a:r>
              <a:r>
                <a:rPr lang="pt-BR" dirty="0" smtClean="0">
                  <a:solidFill>
                    <a:srgbClr val="000001"/>
                  </a:solidFill>
                  <a:latin typeface="Arial" panose="020B0604020202020204" pitchFamily="34" charset="0"/>
                  <a:ea typeface="+mj-ea"/>
                </a:rPr>
                <a:t>PLANEJAMENTO GOVERNAMENTAL</a:t>
              </a:r>
            </a:p>
            <a:p>
              <a:pPr lvl="0" algn="ctr">
                <a:defRPr/>
              </a:pPr>
              <a:r>
                <a:rPr lang="pt-BR" b="0" u="sng" dirty="0" smtClean="0">
                  <a:solidFill>
                    <a:srgbClr val="0000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ea typeface="+mj-ea"/>
                </a:rPr>
                <a:t>PLANO DE AÇÕES ‘MAIS IDH’</a:t>
              </a:r>
              <a:endParaRPr lang="pt-BR" b="0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</a:endParaRPr>
            </a:p>
          </p:txBody>
        </p:sp>
      </p:grpSp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106875" y="1218964"/>
          <a:ext cx="8894093" cy="5353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2549"/>
                <a:gridCol w="6381544"/>
              </a:tblGrid>
              <a:tr h="538864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ÁREA DA</a:t>
                      </a:r>
                      <a:r>
                        <a:rPr lang="pt-BR" sz="1600" baseline="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 POLÍTICA</a:t>
                      </a:r>
                      <a:endParaRPr lang="pt-BR" sz="16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PROJETO / PROGRAMA</a:t>
                      </a:r>
                      <a:endParaRPr lang="pt-BR" sz="16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493959">
                <a:tc rowSpan="3"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EDUCAÇÃO</a:t>
                      </a:r>
                      <a:endParaRPr lang="pt-BR" sz="1500" b="1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500" dirty="0" smtClean="0">
                          <a:solidFill>
                            <a:schemeClr val="tx1"/>
                          </a:solidFill>
                        </a:rPr>
                        <a:t>1. PROGRAMA ESCOLA DÍGNA</a:t>
                      </a:r>
                      <a:endParaRPr lang="pt-BR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93959"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500" dirty="0" smtClean="0">
                          <a:solidFill>
                            <a:schemeClr val="tx1"/>
                          </a:solidFill>
                        </a:rPr>
                        <a:t>2. MOBILIZAÇÃO</a:t>
                      </a:r>
                      <a:r>
                        <a:rPr lang="pt-BR" sz="1500" baseline="0" dirty="0" smtClean="0">
                          <a:solidFill>
                            <a:schemeClr val="tx1"/>
                          </a:solidFill>
                        </a:rPr>
                        <a:t> PELA ALFABETIZAÇÃO (PBA)</a:t>
                      </a:r>
                      <a:endParaRPr lang="pt-BR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93959"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500" dirty="0" smtClean="0">
                          <a:solidFill>
                            <a:schemeClr val="tx1"/>
                          </a:solidFill>
                        </a:rPr>
                        <a:t>3. MOBILIZAÇÃO PELA</a:t>
                      </a:r>
                      <a:r>
                        <a:rPr lang="pt-BR" sz="1500" baseline="0" dirty="0" smtClean="0">
                          <a:solidFill>
                            <a:schemeClr val="tx1"/>
                          </a:solidFill>
                        </a:rPr>
                        <a:t> ALFABETIZAÇÃO (SIM EU POSSO)</a:t>
                      </a:r>
                      <a:endParaRPr lang="pt-BR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03530">
                <a:tc rowSpan="6">
                  <a:txBody>
                    <a:bodyPr/>
                    <a:lstStyle/>
                    <a:p>
                      <a:pPr algn="ctr"/>
                      <a:r>
                        <a:rPr lang="pt-BR" sz="1500" b="1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SAÚDE E QUALIDADE DE VIDA</a:t>
                      </a:r>
                      <a:endParaRPr lang="pt-BR" sz="1500" b="1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500" dirty="0" smtClean="0">
                          <a:solidFill>
                            <a:schemeClr val="tx1"/>
                          </a:solidFill>
                        </a:rPr>
                        <a:t>4. FORÇA ESTADUAL</a:t>
                      </a:r>
                      <a:r>
                        <a:rPr lang="pt-BR" sz="1500" baseline="0" dirty="0" smtClean="0">
                          <a:solidFill>
                            <a:schemeClr val="tx1"/>
                          </a:solidFill>
                        </a:rPr>
                        <a:t> DE SAÚDE</a:t>
                      </a:r>
                      <a:endParaRPr lang="pt-BR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93959"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500" dirty="0" smtClean="0">
                          <a:solidFill>
                            <a:schemeClr val="tx1"/>
                          </a:solidFill>
                        </a:rPr>
                        <a:t>5. MINHA CASA, MEU MARANHÃO</a:t>
                      </a:r>
                      <a:endParaRPr lang="pt-BR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853201"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0" indent="-177800" algn="just"/>
                      <a:r>
                        <a:rPr lang="pt-BR" sz="1500" dirty="0" smtClean="0">
                          <a:solidFill>
                            <a:schemeClr val="tx1"/>
                          </a:solidFill>
                        </a:rPr>
                        <a:t>6.	ABASTECIMENTO</a:t>
                      </a:r>
                      <a:r>
                        <a:rPr lang="pt-BR" sz="1500" baseline="0" dirty="0" smtClean="0">
                          <a:solidFill>
                            <a:schemeClr val="tx1"/>
                          </a:solidFill>
                        </a:rPr>
                        <a:t> E ÁGUA TRATADA COM REDE PLENA DE DISTRIBUIÇÃO NAS SEDES MUNICIPAIS</a:t>
                      </a:r>
                      <a:endParaRPr lang="pt-BR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93959"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500" dirty="0" smtClean="0">
                          <a:solidFill>
                            <a:schemeClr val="tx1"/>
                          </a:solidFill>
                        </a:rPr>
                        <a:t>7.</a:t>
                      </a:r>
                      <a:r>
                        <a:rPr lang="pt-BR" sz="1500" baseline="0" dirty="0" smtClean="0">
                          <a:solidFill>
                            <a:schemeClr val="tx1"/>
                          </a:solidFill>
                        </a:rPr>
                        <a:t> SANEAMENTO BÁSICO RURAL</a:t>
                      </a:r>
                      <a:endParaRPr lang="pt-BR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93959"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500" dirty="0" smtClean="0">
                          <a:solidFill>
                            <a:schemeClr val="tx1"/>
                          </a:solidFill>
                        </a:rPr>
                        <a:t>8. COZINHAS COMUNITÁRIAS</a:t>
                      </a:r>
                      <a:endParaRPr lang="pt-BR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493959"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500" dirty="0" smtClean="0">
                          <a:solidFill>
                            <a:schemeClr val="tx1"/>
                          </a:solidFill>
                        </a:rPr>
                        <a:t>9. MAIS BOLSA FAMÍLIA</a:t>
                      </a:r>
                      <a:r>
                        <a:rPr lang="pt-BR" sz="1500" baseline="0" dirty="0" smtClean="0">
                          <a:solidFill>
                            <a:schemeClr val="tx1"/>
                          </a:solidFill>
                        </a:rPr>
                        <a:t>  - BOLSA ESCOLA</a:t>
                      </a:r>
                      <a:endParaRPr lang="pt-BR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4" name="Rectangle 2"/>
          <p:cNvSpPr>
            <a:spLocks noChangeArrowheads="1"/>
          </p:cNvSpPr>
          <p:nvPr/>
        </p:nvSpPr>
        <p:spPr bwMode="auto">
          <a:xfrm>
            <a:off x="574675" y="27940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2">
              <a:schemeClr val="bg2">
                <a:alpha val="50000"/>
              </a:schemeClr>
            </a:prstShdw>
          </a:effectLst>
        </p:spPr>
        <p:txBody>
          <a:bodyPr wrap="none" anchor="ctr">
            <a:spAutoFit/>
          </a:bodyPr>
          <a:lstStyle/>
          <a:p>
            <a:endParaRPr lang="pt-BR" altLang="pt-BR"/>
          </a:p>
        </p:txBody>
      </p:sp>
      <p:sp>
        <p:nvSpPr>
          <p:cNvPr id="17415" name="Rectangle 3"/>
          <p:cNvSpPr>
            <a:spLocks noChangeArrowheads="1"/>
          </p:cNvSpPr>
          <p:nvPr/>
        </p:nvSpPr>
        <p:spPr bwMode="auto">
          <a:xfrm>
            <a:off x="574675" y="3965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2">
              <a:schemeClr val="bg2">
                <a:alpha val="50000"/>
              </a:schemeClr>
            </a:prstShdw>
          </a:effectLst>
        </p:spPr>
        <p:txBody>
          <a:bodyPr wrap="none" anchor="ctr">
            <a:spAutoFit/>
          </a:bodyPr>
          <a:lstStyle/>
          <a:p>
            <a:endParaRPr lang="pt-BR" altLang="pt-BR"/>
          </a:p>
        </p:txBody>
      </p:sp>
      <p:grpSp>
        <p:nvGrpSpPr>
          <p:cNvPr id="2" name="Grupo 9"/>
          <p:cNvGrpSpPr/>
          <p:nvPr/>
        </p:nvGrpSpPr>
        <p:grpSpPr>
          <a:xfrm>
            <a:off x="928662" y="-141472"/>
            <a:ext cx="8068923" cy="1296143"/>
            <a:chOff x="1075076" y="66841"/>
            <a:chExt cx="8068923" cy="770230"/>
          </a:xfrm>
        </p:grpSpPr>
        <p:sp>
          <p:nvSpPr>
            <p:cNvPr id="11" name="Retângulo de cantos arredondados 10"/>
            <p:cNvSpPr/>
            <p:nvPr/>
          </p:nvSpPr>
          <p:spPr>
            <a:xfrm>
              <a:off x="1075076" y="236700"/>
              <a:ext cx="7698654" cy="432048"/>
            </a:xfrm>
            <a:prstGeom prst="roundRect">
              <a:avLst/>
            </a:prstGeom>
            <a:solidFill>
              <a:srgbClr val="FADA7A"/>
            </a:solidFill>
            <a:ln w="25400" cap="flat" cmpd="sng" algn="ctr">
              <a:solidFill>
                <a:sysClr val="window" lastClr="FFFFFF"/>
              </a:solidFill>
              <a:prstDash val="solid"/>
            </a:ln>
            <a:effectLst>
              <a:outerShdw blurRad="38100" dist="25400" dir="5400000" rotWithShape="0">
                <a:srgbClr val="000000">
                  <a:alpha val="40000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20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/>
                <a:ea typeface="+mn-ea"/>
                <a:cs typeface="+mn-cs"/>
              </a:endParaRPr>
            </a:p>
          </p:txBody>
        </p:sp>
        <p:sp>
          <p:nvSpPr>
            <p:cNvPr id="12" name="Rectangle 1032"/>
            <p:cNvSpPr>
              <a:spLocks noChangeArrowheads="1"/>
            </p:cNvSpPr>
            <p:nvPr/>
          </p:nvSpPr>
          <p:spPr bwMode="auto">
            <a:xfrm>
              <a:off x="1265038" y="66841"/>
              <a:ext cx="7878961" cy="770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lvl="0">
                <a:defRPr/>
              </a:pPr>
              <a:r>
                <a:rPr lang="pt-BR" dirty="0">
                  <a:solidFill>
                    <a:srgbClr val="000001"/>
                  </a:solidFill>
                  <a:latin typeface="Arial" panose="020B0604020202020204" pitchFamily="34" charset="0"/>
                  <a:ea typeface="+mj-ea"/>
                </a:rPr>
                <a:t>INTERVENÇÕES NO </a:t>
              </a:r>
              <a:r>
                <a:rPr lang="pt-BR" dirty="0" smtClean="0">
                  <a:solidFill>
                    <a:srgbClr val="000001"/>
                  </a:solidFill>
                  <a:latin typeface="Arial" panose="020B0604020202020204" pitchFamily="34" charset="0"/>
                  <a:ea typeface="+mj-ea"/>
                </a:rPr>
                <a:t>PLANEJAMENTO GOVERNAMENTAL</a:t>
              </a:r>
            </a:p>
            <a:p>
              <a:pPr lvl="0" algn="ctr">
                <a:defRPr/>
              </a:pPr>
              <a:r>
                <a:rPr lang="pt-BR" b="0" u="sng" dirty="0" smtClean="0">
                  <a:solidFill>
                    <a:srgbClr val="0000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ea typeface="+mj-ea"/>
                </a:rPr>
                <a:t>PLANO DE AÇÕES ‘MAIS IDH’</a:t>
              </a:r>
              <a:endParaRPr lang="pt-BR" b="0" u="sng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j-ea"/>
              </a:endParaRPr>
            </a:p>
          </p:txBody>
        </p:sp>
      </p:grpSp>
      <p:graphicFrame>
        <p:nvGraphicFramePr>
          <p:cNvPr id="10" name="Tabela 9"/>
          <p:cNvGraphicFramePr>
            <a:graphicFrameLocks noGrp="1"/>
          </p:cNvGraphicFramePr>
          <p:nvPr/>
        </p:nvGraphicFramePr>
        <p:xfrm>
          <a:off x="106875" y="1218964"/>
          <a:ext cx="8894093" cy="5351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2549"/>
                <a:gridCol w="6381544"/>
              </a:tblGrid>
              <a:tr h="369639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ÁREA DA</a:t>
                      </a:r>
                      <a:r>
                        <a:rPr lang="pt-BR" sz="1600" baseline="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 POLÍTICA</a:t>
                      </a:r>
                      <a:endParaRPr lang="pt-BR" sz="16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PROJETO / PROGRAMA</a:t>
                      </a:r>
                      <a:endParaRPr lang="pt-BR" sz="1600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97253">
                <a:tc rowSpan="7"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PRODUÇÃO E RENDA</a:t>
                      </a:r>
                      <a:endParaRPr lang="pt-BR" sz="1400" b="1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73050" indent="-273050" algn="just"/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10.	SISTEMAS INTEGRADOS DE TECNOLOGIAS SOCIAIS – SISTECS (SISTEMINHAS)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8836"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11. ASSISTÊNCIA TÉCNICA PARA AGRICULTURA FAMILIAR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883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12. REGULARIZAÇÃO</a:t>
                      </a:r>
                      <a:r>
                        <a:rPr lang="pt-BR" sz="1600" baseline="0" dirty="0" smtClean="0">
                          <a:solidFill>
                            <a:schemeClr val="tx1"/>
                          </a:solidFill>
                        </a:rPr>
                        <a:t> FUNDIÁRIA E CONSOLIDAÇÃO DE ASSENTAMENTOS 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883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13. FEIRAS DA AGRICULTURA FAMILIAR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8836"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14. FORMAÇÃO E CAPACITAÇÃO PARA AGRICULTURA FAMILIAR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8836">
                <a:tc vMerge="1">
                  <a:txBody>
                    <a:bodyPr/>
                    <a:lstStyle/>
                    <a:p>
                      <a:pPr algn="ctr"/>
                      <a:endParaRPr lang="pt-BR" sz="1500" b="1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15. LEITURA NO CAMPO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8836">
                <a:tc vMerge="1">
                  <a:txBody>
                    <a:bodyPr/>
                    <a:lstStyle/>
                    <a:p>
                      <a:pPr algn="ctr"/>
                      <a:endParaRPr lang="pt-BR" sz="1500" b="1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16. CRÉDITO FUNDIÁRIO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5401">
                <a:tc rowSpan="7">
                  <a:txBody>
                    <a:bodyPr/>
                    <a:lstStyle/>
                    <a:p>
                      <a:pPr algn="ctr"/>
                      <a:r>
                        <a:rPr lang="pt-BR" sz="1400" b="1" dirty="0" smtClean="0">
                          <a:solidFill>
                            <a:schemeClr val="tx1"/>
                          </a:solidFill>
                          <a:latin typeface="Arial Black" pitchFamily="34" charset="0"/>
                        </a:rPr>
                        <a:t>PLANEJAMENTO,  GESTÃO, CAPACITAÇÃO, CIDADANIA E PARTICIPAÇÃO SOCIAL</a:t>
                      </a:r>
                      <a:endParaRPr lang="pt-BR" sz="1400" b="1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17. SAÚDE PARA TODOS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8836"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pt-BR" sz="1600" dirty="0" smtClean="0">
                          <a:solidFill>
                            <a:schemeClr val="tx1"/>
                          </a:solidFill>
                        </a:rPr>
                        <a:t>18. BUSCA ATIVA</a:t>
                      </a:r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29974"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0" indent="-177800" algn="just"/>
                      <a:r>
                        <a:rPr lang="pt-BR" sz="1500" dirty="0" smtClean="0">
                          <a:solidFill>
                            <a:schemeClr val="tx1"/>
                          </a:solidFill>
                        </a:rPr>
                        <a:t>19. POLÍTICA</a:t>
                      </a:r>
                      <a:r>
                        <a:rPr lang="pt-BR" sz="1500" baseline="0" dirty="0" smtClean="0">
                          <a:solidFill>
                            <a:schemeClr val="tx1"/>
                          </a:solidFill>
                        </a:rPr>
                        <a:t> DE GESTÃO DA ASSISTÊNCIA</a:t>
                      </a:r>
                      <a:endParaRPr lang="pt-BR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8836"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500" dirty="0" smtClean="0">
                          <a:solidFill>
                            <a:schemeClr val="tx1"/>
                          </a:solidFill>
                        </a:rPr>
                        <a:t>20. CAPACITAÇÃO EM GESTÃO URBANA</a:t>
                      </a:r>
                      <a:endParaRPr lang="pt-BR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8836"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500" dirty="0" smtClean="0">
                          <a:solidFill>
                            <a:schemeClr val="tx1"/>
                          </a:solidFill>
                        </a:rPr>
                        <a:t>21. MUTIRÃO MAIS IDH</a:t>
                      </a:r>
                      <a:endParaRPr lang="pt-BR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8836">
                <a:tc vMerge="1">
                  <a:txBody>
                    <a:bodyPr/>
                    <a:lstStyle/>
                    <a:p>
                      <a:pPr algn="ctr"/>
                      <a:endParaRPr lang="pt-B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500" dirty="0" smtClean="0">
                          <a:solidFill>
                            <a:schemeClr val="tx1"/>
                          </a:solidFill>
                        </a:rPr>
                        <a:t>22. COMITÊS MUNICIPAIS</a:t>
                      </a:r>
                      <a:r>
                        <a:rPr lang="pt-BR" sz="1500" baseline="0" dirty="0" smtClean="0">
                          <a:solidFill>
                            <a:schemeClr val="tx1"/>
                          </a:solidFill>
                        </a:rPr>
                        <a:t> MAIS IDH</a:t>
                      </a:r>
                      <a:endParaRPr lang="pt-BR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38836">
                <a:tc vMerge="1">
                  <a:txBody>
                    <a:bodyPr/>
                    <a:lstStyle/>
                    <a:p>
                      <a:pPr algn="ctr"/>
                      <a:endParaRPr lang="pt-BR" sz="1500" b="1" dirty="0">
                        <a:solidFill>
                          <a:schemeClr val="tx1"/>
                        </a:solidFill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500" dirty="0" smtClean="0">
                          <a:solidFill>
                            <a:schemeClr val="tx1"/>
                          </a:solidFill>
                        </a:rPr>
                        <a:t>23. O</a:t>
                      </a:r>
                      <a:r>
                        <a:rPr lang="pt-BR" sz="1500" baseline="0" dirty="0" smtClean="0">
                          <a:solidFill>
                            <a:schemeClr val="tx1"/>
                          </a:solidFill>
                        </a:rPr>
                        <a:t> PLANO MAIS IDH EM NÚMEROS E MAPAS</a:t>
                      </a:r>
                      <a:endParaRPr lang="pt-BR" sz="15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5"/>
          <p:cNvGrpSpPr/>
          <p:nvPr/>
        </p:nvGrpSpPr>
        <p:grpSpPr>
          <a:xfrm>
            <a:off x="1193826" y="147597"/>
            <a:ext cx="7373543" cy="709635"/>
            <a:chOff x="1193826" y="144462"/>
            <a:chExt cx="7373543" cy="779463"/>
          </a:xfrm>
        </p:grpSpPr>
        <p:sp>
          <p:nvSpPr>
            <p:cNvPr id="19" name="Retângulo de cantos arredondados 18"/>
            <p:cNvSpPr/>
            <p:nvPr/>
          </p:nvSpPr>
          <p:spPr>
            <a:xfrm>
              <a:off x="1193826" y="314324"/>
              <a:ext cx="7373543" cy="432048"/>
            </a:xfrm>
            <a:prstGeom prst="roundRect">
              <a:avLst/>
            </a:prstGeom>
            <a:solidFill>
              <a:srgbClr val="FADA7A"/>
            </a:solidFill>
            <a:ln w="25400" cap="flat" cmpd="sng" algn="ctr">
              <a:solidFill>
                <a:sysClr val="window" lastClr="FFFFFF"/>
              </a:solidFill>
              <a:prstDash val="solid"/>
            </a:ln>
            <a:effectLst>
              <a:outerShdw blurRad="38100" dist="25400" dir="5400000" rotWithShape="0">
                <a:srgbClr val="000000">
                  <a:alpha val="40000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20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/>
                <a:ea typeface="+mn-ea"/>
                <a:cs typeface="+mn-cs"/>
              </a:endParaRPr>
            </a:p>
          </p:txBody>
        </p:sp>
        <p:sp>
          <p:nvSpPr>
            <p:cNvPr id="20" name="Rectangle 1032"/>
            <p:cNvSpPr>
              <a:spLocks noChangeArrowheads="1"/>
            </p:cNvSpPr>
            <p:nvPr/>
          </p:nvSpPr>
          <p:spPr bwMode="auto">
            <a:xfrm>
              <a:off x="1265039" y="144462"/>
              <a:ext cx="6877050" cy="779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lvl="0" algn="ctr">
                <a:defRPr/>
              </a:pPr>
              <a:r>
                <a:rPr lang="pt-BR" dirty="0" smtClean="0">
                  <a:solidFill>
                    <a:srgbClr val="000001"/>
                  </a:solidFill>
                  <a:latin typeface="Arial" panose="020B0604020202020204" pitchFamily="34" charset="0"/>
                  <a:ea typeface="+mj-ea"/>
                </a:rPr>
                <a:t>PROCESSO </a:t>
              </a:r>
              <a:r>
                <a:rPr lang="pt-BR" dirty="0" smtClean="0">
                  <a:solidFill>
                    <a:srgbClr val="000001"/>
                  </a:solidFill>
                  <a:latin typeface="Arial" panose="020B0604020202020204" pitchFamily="34" charset="0"/>
                  <a:ea typeface="+mj-ea"/>
                </a:rPr>
                <a:t>DE ELABORAÇÃO DO PPA 2016-2019</a:t>
              </a:r>
              <a:endParaRPr lang="pt-BR" b="0" dirty="0">
                <a:solidFill>
                  <a:prstClr val="black"/>
                </a:solidFill>
                <a:latin typeface="Arial" panose="020B0604020202020204" pitchFamily="34" charset="0"/>
                <a:ea typeface="+mj-ea"/>
              </a:endParaRPr>
            </a:p>
          </p:txBody>
        </p:sp>
      </p:grpSp>
      <p:sp>
        <p:nvSpPr>
          <p:cNvPr id="26" name="Retângulo 25"/>
          <p:cNvSpPr/>
          <p:nvPr/>
        </p:nvSpPr>
        <p:spPr>
          <a:xfrm>
            <a:off x="7929586" y="4143380"/>
            <a:ext cx="1000132" cy="121444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LOA 2016</a:t>
            </a:r>
            <a:endParaRPr lang="pt-B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grpSp>
        <p:nvGrpSpPr>
          <p:cNvPr id="148" name="Grupo 147"/>
          <p:cNvGrpSpPr/>
          <p:nvPr/>
        </p:nvGrpSpPr>
        <p:grpSpPr>
          <a:xfrm>
            <a:off x="7858148" y="1784338"/>
            <a:ext cx="1071570" cy="3144860"/>
            <a:chOff x="7858148" y="1714488"/>
            <a:chExt cx="1071570" cy="3144860"/>
          </a:xfrm>
        </p:grpSpPr>
        <p:sp>
          <p:nvSpPr>
            <p:cNvPr id="25" name="Retângulo 24"/>
            <p:cNvSpPr/>
            <p:nvPr/>
          </p:nvSpPr>
          <p:spPr>
            <a:xfrm>
              <a:off x="7929586" y="1714488"/>
              <a:ext cx="1000132" cy="1214446"/>
            </a:xfrm>
            <a:prstGeom prst="rect">
              <a:avLst/>
            </a:prstGeom>
            <a:solidFill>
              <a:srgbClr val="D56509"/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>
                  <a:solidFill>
                    <a:schemeClr val="bg1"/>
                  </a:solidFill>
                  <a:latin typeface="Arial Black" pitchFamily="34" charset="0"/>
                </a:rPr>
                <a:t>PPA 16/19</a:t>
              </a:r>
              <a:endParaRPr lang="pt-BR" dirty="0">
                <a:solidFill>
                  <a:schemeClr val="bg1"/>
                </a:solidFill>
                <a:latin typeface="Arial Black" pitchFamily="34" charset="0"/>
              </a:endParaRPr>
            </a:p>
          </p:txBody>
        </p:sp>
        <p:cxnSp>
          <p:nvCxnSpPr>
            <p:cNvPr id="146" name="Conector reto 145"/>
            <p:cNvCxnSpPr/>
            <p:nvPr/>
          </p:nvCxnSpPr>
          <p:spPr>
            <a:xfrm>
              <a:off x="7939111" y="1928802"/>
              <a:ext cx="971557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Conector reto 151"/>
            <p:cNvCxnSpPr/>
            <p:nvPr/>
          </p:nvCxnSpPr>
          <p:spPr>
            <a:xfrm>
              <a:off x="7858148" y="4857760"/>
              <a:ext cx="971557" cy="158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Retângulo de cantos arredondados 7"/>
          <p:cNvSpPr/>
          <p:nvPr/>
        </p:nvSpPr>
        <p:spPr>
          <a:xfrm>
            <a:off x="285720" y="1083970"/>
            <a:ext cx="1857388" cy="13977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b="1" dirty="0" smtClean="0">
                <a:solidFill>
                  <a:schemeClr val="tx1"/>
                </a:solidFill>
                <a:latin typeface="Arial Black" pitchFamily="34" charset="0"/>
              </a:rPr>
              <a:t>Orientação Estratégica de Governo</a:t>
            </a:r>
            <a:endParaRPr lang="pt-BR" b="1" dirty="0">
              <a:solidFill>
                <a:schemeClr val="tx1"/>
              </a:solidFill>
              <a:latin typeface="Arial Black" pitchFamily="34" charset="0"/>
            </a:endParaRPr>
          </a:p>
        </p:txBody>
      </p:sp>
      <p:sp>
        <p:nvSpPr>
          <p:cNvPr id="9" name="Retângulo de cantos arredondados 8"/>
          <p:cNvSpPr/>
          <p:nvPr/>
        </p:nvSpPr>
        <p:spPr>
          <a:xfrm>
            <a:off x="2688355" y="1472220"/>
            <a:ext cx="1357322" cy="621200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Plenárias Territoriais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0" name="Retângulo de cantos arredondados 9"/>
          <p:cNvSpPr/>
          <p:nvPr/>
        </p:nvSpPr>
        <p:spPr>
          <a:xfrm>
            <a:off x="4259991" y="1472220"/>
            <a:ext cx="1357322" cy="621200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Plataforma Digital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1" name="Retângulo de cantos arredondados 10"/>
          <p:cNvSpPr/>
          <p:nvPr/>
        </p:nvSpPr>
        <p:spPr>
          <a:xfrm>
            <a:off x="6305375" y="1518810"/>
            <a:ext cx="1357322" cy="6212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DIRETRIZES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429160" y="2836237"/>
            <a:ext cx="1571448" cy="621200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solidFill>
                  <a:schemeClr val="bg1"/>
                </a:solidFill>
              </a:rPr>
              <a:t>Programa de Governo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13" name="Retângulo de cantos arredondados 12"/>
          <p:cNvSpPr/>
          <p:nvPr/>
        </p:nvSpPr>
        <p:spPr>
          <a:xfrm>
            <a:off x="429160" y="3768037"/>
            <a:ext cx="1571448" cy="621200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solidFill>
                  <a:schemeClr val="bg1"/>
                </a:solidFill>
              </a:rPr>
              <a:t>Avaliação do PPA 2012-2015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14" name="Retângulo de cantos arredondados 13"/>
          <p:cNvSpPr/>
          <p:nvPr/>
        </p:nvSpPr>
        <p:spPr>
          <a:xfrm>
            <a:off x="429160" y="4699837"/>
            <a:ext cx="1571448" cy="621200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err="1" smtClean="0">
                <a:solidFill>
                  <a:schemeClr val="bg1"/>
                </a:solidFill>
              </a:rPr>
              <a:t>MacroZEE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15" name="Retângulo de cantos arredondados 14"/>
          <p:cNvSpPr/>
          <p:nvPr/>
        </p:nvSpPr>
        <p:spPr>
          <a:xfrm>
            <a:off x="429160" y="5553987"/>
            <a:ext cx="1571448" cy="621200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solidFill>
                  <a:schemeClr val="bg1"/>
                </a:solidFill>
              </a:rPr>
              <a:t>Cenário Macroeconômico 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16" name="Retângulo de cantos arredondados 15"/>
          <p:cNvSpPr/>
          <p:nvPr/>
        </p:nvSpPr>
        <p:spPr>
          <a:xfrm>
            <a:off x="2929114" y="2714620"/>
            <a:ext cx="1571448" cy="621200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solidFill>
                  <a:schemeClr val="bg1"/>
                </a:solidFill>
              </a:rPr>
              <a:t>Painel de Indicadores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17" name="Elipse 16"/>
          <p:cNvSpPr/>
          <p:nvPr/>
        </p:nvSpPr>
        <p:spPr>
          <a:xfrm>
            <a:off x="2526211" y="3941353"/>
            <a:ext cx="1428760" cy="116475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/>
              <a:t>Oficinas de Trabalho</a:t>
            </a:r>
            <a:endParaRPr lang="pt-BR" sz="1400" b="1" dirty="0"/>
          </a:p>
        </p:txBody>
      </p:sp>
      <p:sp>
        <p:nvSpPr>
          <p:cNvPr id="18" name="Retângulo de cantos arredondados 17"/>
          <p:cNvSpPr/>
          <p:nvPr/>
        </p:nvSpPr>
        <p:spPr>
          <a:xfrm>
            <a:off x="2292563" y="5510020"/>
            <a:ext cx="1571448" cy="776500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solidFill>
                  <a:schemeClr val="bg1"/>
                </a:solidFill>
              </a:rPr>
              <a:t>Limites de Despesa por Órgão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21" name="Retângulo de cantos arredondados 20"/>
          <p:cNvSpPr/>
          <p:nvPr/>
        </p:nvSpPr>
        <p:spPr>
          <a:xfrm>
            <a:off x="4149951" y="5556610"/>
            <a:ext cx="1571448" cy="776500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solidFill>
                  <a:schemeClr val="bg1"/>
                </a:solidFill>
              </a:rPr>
              <a:t>Proposta Setorial de Programas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22" name="Retângulo de cantos arredondados 21"/>
          <p:cNvSpPr/>
          <p:nvPr/>
        </p:nvSpPr>
        <p:spPr>
          <a:xfrm>
            <a:off x="4974371" y="4081260"/>
            <a:ext cx="1179898" cy="698850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400" b="1" dirty="0" smtClean="0">
                <a:solidFill>
                  <a:schemeClr val="bg1"/>
                </a:solidFill>
              </a:rPr>
              <a:t>Programas Pactuados </a:t>
            </a:r>
            <a:endParaRPr lang="pt-BR" sz="1400" b="1" dirty="0">
              <a:solidFill>
                <a:schemeClr val="bg1"/>
              </a:solidFill>
            </a:endParaRPr>
          </a:p>
        </p:txBody>
      </p:sp>
      <p:sp>
        <p:nvSpPr>
          <p:cNvPr id="23" name="Retângulo de cantos arredondados 22"/>
          <p:cNvSpPr/>
          <p:nvPr/>
        </p:nvSpPr>
        <p:spPr>
          <a:xfrm>
            <a:off x="6377001" y="3071810"/>
            <a:ext cx="1357322" cy="6212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OBJETIVOS</a:t>
            </a:r>
            <a:endParaRPr lang="pt-BR" sz="1600" b="1" dirty="0">
              <a:solidFill>
                <a:schemeClr val="bg1"/>
              </a:solidFill>
            </a:endParaRPr>
          </a:p>
        </p:txBody>
      </p:sp>
      <p:sp>
        <p:nvSpPr>
          <p:cNvPr id="24" name="Retângulo de cantos arredondados 23"/>
          <p:cNvSpPr/>
          <p:nvPr/>
        </p:nvSpPr>
        <p:spPr>
          <a:xfrm>
            <a:off x="6377001" y="4888820"/>
            <a:ext cx="1357322" cy="621200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b="1" dirty="0" smtClean="0">
                <a:solidFill>
                  <a:schemeClr val="bg1"/>
                </a:solidFill>
              </a:rPr>
              <a:t>METAS</a:t>
            </a:r>
            <a:endParaRPr lang="pt-BR" sz="1600" b="1" dirty="0">
              <a:solidFill>
                <a:schemeClr val="bg1"/>
              </a:solidFill>
            </a:endParaRPr>
          </a:p>
        </p:txBody>
      </p:sp>
      <p:grpSp>
        <p:nvGrpSpPr>
          <p:cNvPr id="37" name="Grupo 36"/>
          <p:cNvGrpSpPr/>
          <p:nvPr/>
        </p:nvGrpSpPr>
        <p:grpSpPr>
          <a:xfrm>
            <a:off x="2534846" y="928670"/>
            <a:ext cx="3286148" cy="1399426"/>
            <a:chOff x="2357422" y="1785926"/>
            <a:chExt cx="3286148" cy="1001720"/>
          </a:xfrm>
        </p:grpSpPr>
        <p:cxnSp>
          <p:nvCxnSpPr>
            <p:cNvPr id="28" name="Conector reto 27"/>
            <p:cNvCxnSpPr/>
            <p:nvPr/>
          </p:nvCxnSpPr>
          <p:spPr>
            <a:xfrm>
              <a:off x="2357422" y="1785926"/>
              <a:ext cx="3286148" cy="1588"/>
            </a:xfrm>
            <a:prstGeom prst="line">
              <a:avLst/>
            </a:prstGeom>
            <a:ln w="381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Conector reto 29"/>
            <p:cNvCxnSpPr/>
            <p:nvPr/>
          </p:nvCxnSpPr>
          <p:spPr>
            <a:xfrm>
              <a:off x="2357422" y="2786058"/>
              <a:ext cx="3286148" cy="1588"/>
            </a:xfrm>
            <a:prstGeom prst="line">
              <a:avLst/>
            </a:prstGeom>
            <a:ln w="38100">
              <a:prstDash val="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Conector reto 33"/>
            <p:cNvCxnSpPr/>
            <p:nvPr/>
          </p:nvCxnSpPr>
          <p:spPr>
            <a:xfrm rot="5400000">
              <a:off x="1902496" y="2285898"/>
              <a:ext cx="920583" cy="10729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ector reto 35"/>
            <p:cNvCxnSpPr/>
            <p:nvPr/>
          </p:nvCxnSpPr>
          <p:spPr>
            <a:xfrm rot="5400000">
              <a:off x="5151709" y="2283983"/>
              <a:ext cx="920583" cy="10729"/>
            </a:xfrm>
            <a:prstGeom prst="line">
              <a:avLst/>
            </a:prstGeom>
            <a:ln w="381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3" name="Conector angulado 42"/>
          <p:cNvCxnSpPr/>
          <p:nvPr/>
        </p:nvCxnSpPr>
        <p:spPr>
          <a:xfrm>
            <a:off x="5795116" y="1761427"/>
            <a:ext cx="454506" cy="176693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Grupo 77"/>
          <p:cNvGrpSpPr/>
          <p:nvPr/>
        </p:nvGrpSpPr>
        <p:grpSpPr>
          <a:xfrm>
            <a:off x="4571313" y="2327233"/>
            <a:ext cx="223732" cy="3105137"/>
            <a:chOff x="4407708" y="2786852"/>
            <a:chExt cx="223732" cy="2856726"/>
          </a:xfrm>
        </p:grpSpPr>
        <p:cxnSp>
          <p:nvCxnSpPr>
            <p:cNvPr id="58" name="Conector reto 57"/>
            <p:cNvCxnSpPr/>
            <p:nvPr/>
          </p:nvCxnSpPr>
          <p:spPr>
            <a:xfrm rot="10800000">
              <a:off x="4407708" y="3853445"/>
              <a:ext cx="214314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ector reto 48"/>
            <p:cNvCxnSpPr/>
            <p:nvPr/>
          </p:nvCxnSpPr>
          <p:spPr>
            <a:xfrm rot="5400000">
              <a:off x="4095655" y="3321843"/>
              <a:ext cx="1070776" cy="79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Conector de seta reta 69"/>
            <p:cNvCxnSpPr/>
            <p:nvPr/>
          </p:nvCxnSpPr>
          <p:spPr>
            <a:xfrm rot="16200000" flipH="1">
              <a:off x="3531718" y="4746172"/>
              <a:ext cx="1785950" cy="886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upo 83"/>
          <p:cNvGrpSpPr/>
          <p:nvPr/>
        </p:nvGrpSpPr>
        <p:grpSpPr>
          <a:xfrm>
            <a:off x="3877778" y="2472294"/>
            <a:ext cx="928694" cy="242326"/>
            <a:chOff x="3701952" y="2920308"/>
            <a:chExt cx="928694" cy="222940"/>
          </a:xfrm>
        </p:grpSpPr>
        <p:cxnSp>
          <p:nvCxnSpPr>
            <p:cNvPr id="51" name="Conector reto 50"/>
            <p:cNvCxnSpPr/>
            <p:nvPr/>
          </p:nvCxnSpPr>
          <p:spPr>
            <a:xfrm rot="10800000">
              <a:off x="3701952" y="2920308"/>
              <a:ext cx="928694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Conector de seta reta 54"/>
            <p:cNvCxnSpPr/>
            <p:nvPr/>
          </p:nvCxnSpPr>
          <p:spPr>
            <a:xfrm rot="5400000">
              <a:off x="3607984" y="3035694"/>
              <a:ext cx="214314" cy="79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upo 82"/>
          <p:cNvGrpSpPr/>
          <p:nvPr/>
        </p:nvGrpSpPr>
        <p:grpSpPr>
          <a:xfrm>
            <a:off x="3857620" y="4879337"/>
            <a:ext cx="481503" cy="553033"/>
            <a:chOff x="6514474" y="6144438"/>
            <a:chExt cx="500066" cy="428628"/>
          </a:xfrm>
        </p:grpSpPr>
        <p:cxnSp>
          <p:nvCxnSpPr>
            <p:cNvPr id="60" name="Conector reto 59"/>
            <p:cNvCxnSpPr/>
            <p:nvPr/>
          </p:nvCxnSpPr>
          <p:spPr>
            <a:xfrm rot="10800000">
              <a:off x="6514474" y="6157292"/>
              <a:ext cx="500066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Conector de seta reta 79"/>
            <p:cNvCxnSpPr/>
            <p:nvPr/>
          </p:nvCxnSpPr>
          <p:spPr>
            <a:xfrm rot="5400000">
              <a:off x="6786578" y="6357958"/>
              <a:ext cx="428628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9" name="Grupo 88"/>
          <p:cNvGrpSpPr/>
          <p:nvPr/>
        </p:nvGrpSpPr>
        <p:grpSpPr>
          <a:xfrm>
            <a:off x="3653939" y="3320290"/>
            <a:ext cx="938219" cy="310600"/>
            <a:chOff x="6705615" y="6015840"/>
            <a:chExt cx="1143008" cy="285752"/>
          </a:xfrm>
        </p:grpSpPr>
        <p:cxnSp>
          <p:nvCxnSpPr>
            <p:cNvPr id="90" name="Conector reto 89"/>
            <p:cNvCxnSpPr/>
            <p:nvPr/>
          </p:nvCxnSpPr>
          <p:spPr>
            <a:xfrm rot="5400000">
              <a:off x="6564893" y="6158319"/>
              <a:ext cx="285752" cy="79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ector reto 90"/>
            <p:cNvCxnSpPr/>
            <p:nvPr/>
          </p:nvCxnSpPr>
          <p:spPr>
            <a:xfrm>
              <a:off x="6705615" y="6296045"/>
              <a:ext cx="1143008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3" name="Conector de seta reta 92"/>
          <p:cNvCxnSpPr/>
          <p:nvPr/>
        </p:nvCxnSpPr>
        <p:spPr>
          <a:xfrm rot="5400000" flipH="1" flipV="1">
            <a:off x="988470" y="2646529"/>
            <a:ext cx="310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ector angulado 96"/>
          <p:cNvCxnSpPr/>
          <p:nvPr/>
        </p:nvCxnSpPr>
        <p:spPr>
          <a:xfrm>
            <a:off x="1928794" y="4112320"/>
            <a:ext cx="571504" cy="155300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ector angulado 100"/>
          <p:cNvCxnSpPr/>
          <p:nvPr/>
        </p:nvCxnSpPr>
        <p:spPr>
          <a:xfrm flipV="1">
            <a:off x="2000232" y="4655870"/>
            <a:ext cx="500066" cy="310600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ector de seta reta 109"/>
          <p:cNvCxnSpPr>
            <a:endCxn id="18" idx="1"/>
          </p:cNvCxnSpPr>
          <p:nvPr/>
        </p:nvCxnSpPr>
        <p:spPr>
          <a:xfrm>
            <a:off x="1938319" y="5898270"/>
            <a:ext cx="354244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ector de seta reta 110"/>
          <p:cNvCxnSpPr/>
          <p:nvPr/>
        </p:nvCxnSpPr>
        <p:spPr>
          <a:xfrm>
            <a:off x="3839678" y="5975920"/>
            <a:ext cx="285752" cy="172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9" name="Grupo 118"/>
          <p:cNvGrpSpPr/>
          <p:nvPr/>
        </p:nvGrpSpPr>
        <p:grpSpPr>
          <a:xfrm>
            <a:off x="5725641" y="4945763"/>
            <a:ext cx="214314" cy="1022915"/>
            <a:chOff x="5715008" y="5153037"/>
            <a:chExt cx="287340" cy="941082"/>
          </a:xfrm>
        </p:grpSpPr>
        <p:cxnSp>
          <p:nvCxnSpPr>
            <p:cNvPr id="113" name="Conector reto 112"/>
            <p:cNvCxnSpPr/>
            <p:nvPr/>
          </p:nvCxnSpPr>
          <p:spPr>
            <a:xfrm>
              <a:off x="5715008" y="6084594"/>
              <a:ext cx="285752" cy="348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Conector de seta reta 114"/>
            <p:cNvCxnSpPr/>
            <p:nvPr/>
          </p:nvCxnSpPr>
          <p:spPr>
            <a:xfrm rot="5400000" flipH="1" flipV="1">
              <a:off x="5531013" y="5622784"/>
              <a:ext cx="941082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7" name="Grupo 136"/>
          <p:cNvGrpSpPr/>
          <p:nvPr/>
        </p:nvGrpSpPr>
        <p:grpSpPr>
          <a:xfrm>
            <a:off x="6072198" y="2994159"/>
            <a:ext cx="428628" cy="2650453"/>
            <a:chOff x="6091248" y="3314699"/>
            <a:chExt cx="428628" cy="2500330"/>
          </a:xfrm>
        </p:grpSpPr>
        <p:cxnSp>
          <p:nvCxnSpPr>
            <p:cNvPr id="134" name="Conector reto 133"/>
            <p:cNvCxnSpPr/>
            <p:nvPr/>
          </p:nvCxnSpPr>
          <p:spPr>
            <a:xfrm>
              <a:off x="6091248" y="4638684"/>
              <a:ext cx="214314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Conector reto 123"/>
            <p:cNvCxnSpPr/>
            <p:nvPr/>
          </p:nvCxnSpPr>
          <p:spPr>
            <a:xfrm rot="5400000">
              <a:off x="5065319" y="4564467"/>
              <a:ext cx="2500330" cy="79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Conector reto 134"/>
            <p:cNvCxnSpPr/>
            <p:nvPr/>
          </p:nvCxnSpPr>
          <p:spPr>
            <a:xfrm>
              <a:off x="6305562" y="3314699"/>
              <a:ext cx="214314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Conector reto 135"/>
            <p:cNvCxnSpPr/>
            <p:nvPr/>
          </p:nvCxnSpPr>
          <p:spPr>
            <a:xfrm>
              <a:off x="6296037" y="5795979"/>
              <a:ext cx="214314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4" name="Grupo 143"/>
          <p:cNvGrpSpPr/>
          <p:nvPr/>
        </p:nvGrpSpPr>
        <p:grpSpPr>
          <a:xfrm>
            <a:off x="7572396" y="1404923"/>
            <a:ext cx="214314" cy="4193100"/>
            <a:chOff x="7429520" y="1928802"/>
            <a:chExt cx="276227" cy="2500330"/>
          </a:xfrm>
        </p:grpSpPr>
        <p:cxnSp>
          <p:nvCxnSpPr>
            <p:cNvPr id="140" name="Conector reto 139"/>
            <p:cNvCxnSpPr/>
            <p:nvPr/>
          </p:nvCxnSpPr>
          <p:spPr>
            <a:xfrm rot="16200000" flipH="1">
              <a:off x="6440281" y="3178460"/>
              <a:ext cx="2500330" cy="1014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Conector reto 140"/>
            <p:cNvCxnSpPr/>
            <p:nvPr/>
          </p:nvCxnSpPr>
          <p:spPr>
            <a:xfrm flipH="1">
              <a:off x="7429520" y="1928802"/>
              <a:ext cx="273592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Conector reto 141"/>
            <p:cNvCxnSpPr/>
            <p:nvPr/>
          </p:nvCxnSpPr>
          <p:spPr>
            <a:xfrm flipH="1">
              <a:off x="7432155" y="4419607"/>
              <a:ext cx="273592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0" name="Conector reto 149"/>
          <p:cNvCxnSpPr/>
          <p:nvPr/>
        </p:nvCxnSpPr>
        <p:spPr>
          <a:xfrm rot="5400000">
            <a:off x="7412437" y="1821714"/>
            <a:ext cx="1320050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ector reto 152"/>
          <p:cNvCxnSpPr/>
          <p:nvPr/>
        </p:nvCxnSpPr>
        <p:spPr>
          <a:xfrm rot="5400000">
            <a:off x="7413231" y="5004501"/>
            <a:ext cx="1320050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Seta para baixo 154"/>
          <p:cNvSpPr/>
          <p:nvPr/>
        </p:nvSpPr>
        <p:spPr>
          <a:xfrm>
            <a:off x="6858016" y="2295310"/>
            <a:ext cx="285752" cy="543550"/>
          </a:xfrm>
          <a:prstGeom prst="downArrow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6" name="Seta para baixo 155"/>
          <p:cNvSpPr/>
          <p:nvPr/>
        </p:nvSpPr>
        <p:spPr>
          <a:xfrm>
            <a:off x="6929454" y="4034670"/>
            <a:ext cx="285752" cy="543550"/>
          </a:xfrm>
          <a:prstGeom prst="downArrow">
            <a:avLst/>
          </a:prstGeom>
          <a:solidFill>
            <a:srgbClr val="0000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179" name="Grupo 178"/>
          <p:cNvGrpSpPr/>
          <p:nvPr/>
        </p:nvGrpSpPr>
        <p:grpSpPr>
          <a:xfrm>
            <a:off x="1714480" y="2493228"/>
            <a:ext cx="1071570" cy="1541445"/>
            <a:chOff x="1714480" y="2939567"/>
            <a:chExt cx="1071570" cy="1418129"/>
          </a:xfrm>
        </p:grpSpPr>
        <p:cxnSp>
          <p:nvCxnSpPr>
            <p:cNvPr id="161" name="Conector reto 160"/>
            <p:cNvCxnSpPr/>
            <p:nvPr/>
          </p:nvCxnSpPr>
          <p:spPr>
            <a:xfrm>
              <a:off x="1714480" y="3150889"/>
              <a:ext cx="1071570" cy="297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Conector de seta reta 162"/>
            <p:cNvCxnSpPr/>
            <p:nvPr/>
          </p:nvCxnSpPr>
          <p:spPr>
            <a:xfrm rot="5400000">
              <a:off x="2174065" y="3745710"/>
              <a:ext cx="1214446" cy="952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Conector reto 175"/>
            <p:cNvCxnSpPr/>
            <p:nvPr/>
          </p:nvCxnSpPr>
          <p:spPr>
            <a:xfrm rot="5400000">
              <a:off x="1608117" y="3045930"/>
              <a:ext cx="214314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0" name="CaixaDeTexto 179"/>
          <p:cNvSpPr txBox="1"/>
          <p:nvPr/>
        </p:nvSpPr>
        <p:spPr>
          <a:xfrm>
            <a:off x="2786050" y="951785"/>
            <a:ext cx="2610908" cy="5352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400" b="1" dirty="0" smtClean="0">
                <a:latin typeface="Arial Black" pitchFamily="34" charset="0"/>
              </a:rPr>
              <a:t>ESCUTAS TERRITORIAIS</a:t>
            </a:r>
          </a:p>
          <a:p>
            <a:pPr algn="ctr"/>
            <a:r>
              <a:rPr lang="pt-BR" sz="1200" b="1" dirty="0" smtClean="0"/>
              <a:t>PARTICIPAÇÃO POPULAR</a:t>
            </a:r>
            <a:endParaRPr lang="pt-BR" sz="1200" b="1" dirty="0"/>
          </a:p>
        </p:txBody>
      </p:sp>
      <p:cxnSp>
        <p:nvCxnSpPr>
          <p:cNvPr id="71" name="Conector de seta reta 70"/>
          <p:cNvCxnSpPr/>
          <p:nvPr/>
        </p:nvCxnSpPr>
        <p:spPr>
          <a:xfrm rot="5400000" flipH="1" flipV="1">
            <a:off x="986882" y="3582811"/>
            <a:ext cx="310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ector de seta reta 71"/>
          <p:cNvCxnSpPr/>
          <p:nvPr/>
        </p:nvCxnSpPr>
        <p:spPr>
          <a:xfrm rot="5400000" flipH="1" flipV="1">
            <a:off x="986882" y="4529446"/>
            <a:ext cx="310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ector de seta reta 72"/>
          <p:cNvCxnSpPr/>
          <p:nvPr/>
        </p:nvCxnSpPr>
        <p:spPr>
          <a:xfrm rot="5400000" flipH="1" flipV="1">
            <a:off x="988470" y="5431576"/>
            <a:ext cx="310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3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6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5" dur="2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8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4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0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3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8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6" dur="2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2" dur="20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8" dur="2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1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1" grpId="0" animBg="1"/>
      <p:bldP spid="22" grpId="0" animBg="1"/>
      <p:bldP spid="23" grpId="0" animBg="1"/>
      <p:bldP spid="24" grpId="0" animBg="1"/>
      <p:bldP spid="155" grpId="0" animBg="1"/>
      <p:bldP spid="156" grpId="0" animBg="1"/>
      <p:bldP spid="18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5"/>
          <p:cNvGrpSpPr/>
          <p:nvPr/>
        </p:nvGrpSpPr>
        <p:grpSpPr>
          <a:xfrm>
            <a:off x="1193826" y="214290"/>
            <a:ext cx="7373543" cy="709635"/>
            <a:chOff x="1193826" y="144462"/>
            <a:chExt cx="7373543" cy="779463"/>
          </a:xfrm>
        </p:grpSpPr>
        <p:sp>
          <p:nvSpPr>
            <p:cNvPr id="19" name="Retângulo de cantos arredondados 18"/>
            <p:cNvSpPr/>
            <p:nvPr/>
          </p:nvSpPr>
          <p:spPr>
            <a:xfrm>
              <a:off x="1193826" y="314324"/>
              <a:ext cx="7373543" cy="432048"/>
            </a:xfrm>
            <a:prstGeom prst="roundRect">
              <a:avLst/>
            </a:prstGeom>
            <a:solidFill>
              <a:srgbClr val="FADA7A"/>
            </a:solidFill>
            <a:ln w="25400" cap="flat" cmpd="sng" algn="ctr">
              <a:solidFill>
                <a:sysClr val="window" lastClr="FFFFFF"/>
              </a:solidFill>
              <a:prstDash val="solid"/>
            </a:ln>
            <a:effectLst>
              <a:outerShdw blurRad="38100" dist="25400" dir="5400000" rotWithShape="0">
                <a:srgbClr val="000000">
                  <a:alpha val="40000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20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/>
                <a:ea typeface="+mn-ea"/>
                <a:cs typeface="+mn-cs"/>
              </a:endParaRPr>
            </a:p>
          </p:txBody>
        </p:sp>
        <p:sp>
          <p:nvSpPr>
            <p:cNvPr id="20" name="Rectangle 1032"/>
            <p:cNvSpPr>
              <a:spLocks noChangeArrowheads="1"/>
            </p:cNvSpPr>
            <p:nvPr/>
          </p:nvSpPr>
          <p:spPr bwMode="auto">
            <a:xfrm>
              <a:off x="1265039" y="144462"/>
              <a:ext cx="6877050" cy="779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lvl="0" algn="ctr">
                <a:defRPr/>
              </a:pPr>
              <a:r>
                <a:rPr lang="pt-BR" dirty="0" smtClean="0">
                  <a:solidFill>
                    <a:srgbClr val="000001"/>
                  </a:solidFill>
                  <a:latin typeface="Arial" panose="020B0604020202020204" pitchFamily="34" charset="0"/>
                  <a:ea typeface="+mj-ea"/>
                </a:rPr>
                <a:t>ESCUTAS TERRITORIAIS</a:t>
              </a:r>
              <a:endParaRPr lang="pt-BR" b="0" dirty="0">
                <a:solidFill>
                  <a:prstClr val="black"/>
                </a:solidFill>
                <a:latin typeface="Arial" panose="020B0604020202020204" pitchFamily="34" charset="0"/>
                <a:ea typeface="+mj-ea"/>
              </a:endParaRPr>
            </a:p>
          </p:txBody>
        </p:sp>
      </p:grpSp>
      <p:sp>
        <p:nvSpPr>
          <p:cNvPr id="6" name="Retângulo 5"/>
          <p:cNvSpPr/>
          <p:nvPr/>
        </p:nvSpPr>
        <p:spPr>
          <a:xfrm>
            <a:off x="71468" y="1142984"/>
            <a:ext cx="892968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>
              <a:lnSpc>
                <a:spcPct val="150000"/>
              </a:lnSpc>
              <a:buClr>
                <a:srgbClr val="002060"/>
              </a:buClr>
              <a:buSzPct val="70000"/>
              <a:buFont typeface="Wingdings" pitchFamily="2" charset="2"/>
              <a:buChar char="ü"/>
              <a:defRPr/>
            </a:pPr>
            <a:r>
              <a:rPr lang="pt-BR" sz="20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O </a:t>
            </a:r>
            <a:r>
              <a:rPr lang="pt-BR" sz="2000" b="1" dirty="0">
                <a:latin typeface="Arial" pitchFamily="34" charset="0"/>
                <a:ea typeface="Calibri" pitchFamily="34" charset="0"/>
                <a:cs typeface="Arial" pitchFamily="34" charset="0"/>
              </a:rPr>
              <a:t>Plano Plurianual 2016-2019 foi construído de forma participativa, com a sociedade, em “Escutas Territoriais”</a:t>
            </a:r>
            <a:r>
              <a:rPr lang="pt-BR" sz="2000" b="1" dirty="0">
                <a:latin typeface="Arial" pitchFamily="34" charset="0"/>
                <a:cs typeface="Arial" pitchFamily="34" charset="0"/>
              </a:rPr>
              <a:t>. Foram realizadas 16 Escutas nos municípios pólos: </a:t>
            </a:r>
            <a:endParaRPr lang="pt-BR" sz="2000" b="1" dirty="0" smtClean="0">
              <a:latin typeface="Arial" pitchFamily="34" charset="0"/>
              <a:cs typeface="Arial" pitchFamily="34" charset="0"/>
            </a:endParaRPr>
          </a:p>
          <a:p>
            <a:pPr marL="0" lvl="1" algn="just">
              <a:lnSpc>
                <a:spcPct val="150000"/>
              </a:lnSpc>
              <a:buClr>
                <a:srgbClr val="002060"/>
              </a:buClr>
              <a:buSzPct val="70000"/>
              <a:buFont typeface="Wingdings" pitchFamily="2" charset="2"/>
              <a:buChar char="ü"/>
              <a:defRPr/>
            </a:pP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Caxias</a:t>
            </a: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Imperatriz, Bacabal, Balsas, Chapadinha, Colinas, </a:t>
            </a:r>
            <a:r>
              <a:rPr lang="pt-BR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Itapecuru</a:t>
            </a: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, Pinheiro, Grajaú, Zé Doca, Lago da Pedra, Santa Inês, Viana, Barreirinhas, Pedreiras e São </a:t>
            </a: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Luís. Totalizando </a:t>
            </a: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3.082 participantes.</a:t>
            </a:r>
          </a:p>
          <a:p>
            <a:pPr marL="0" lvl="1" algn="just">
              <a:lnSpc>
                <a:spcPct val="150000"/>
              </a:lnSpc>
              <a:buClr>
                <a:srgbClr val="002060"/>
              </a:buClr>
              <a:buSzPct val="70000"/>
              <a:buFont typeface="Wingdings" pitchFamily="2" charset="2"/>
              <a:buChar char="ü"/>
              <a:defRPr/>
            </a:pPr>
            <a:r>
              <a:rPr lang="pt-BR" sz="2000" b="1" dirty="0" smtClean="0">
                <a:ea typeface="Calibri" pitchFamily="34" charset="0"/>
              </a:rPr>
              <a:t> Foi </a:t>
            </a:r>
            <a:r>
              <a:rPr lang="pt-BR" sz="2000" b="1" dirty="0">
                <a:ea typeface="Calibri" pitchFamily="34" charset="0"/>
              </a:rPr>
              <a:t>levantado </a:t>
            </a: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394 propostas para o PPA 2016-2019 e 52 para o Orçamento Participativo de </a:t>
            </a: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2016.</a:t>
            </a:r>
          </a:p>
          <a:p>
            <a:pPr marL="0" lvl="1" algn="just">
              <a:lnSpc>
                <a:spcPct val="150000"/>
              </a:lnSpc>
              <a:buClr>
                <a:srgbClr val="002060"/>
              </a:buClr>
              <a:buSzPct val="70000"/>
              <a:buFont typeface="Wingdings" pitchFamily="2" charset="2"/>
              <a:buChar char="ü"/>
              <a:defRPr/>
            </a:pPr>
            <a:r>
              <a:rPr lang="pt-BR" sz="2000" b="1" dirty="0" smtClean="0">
                <a:ea typeface="Calibri" pitchFamily="34" charset="0"/>
              </a:rPr>
              <a:t> Foi construída uma ferramenta digital “participa.ma.</a:t>
            </a:r>
            <a:r>
              <a:rPr lang="pt-BR" sz="2000" b="1" dirty="0" err="1" smtClean="0">
                <a:ea typeface="Calibri" pitchFamily="34" charset="0"/>
              </a:rPr>
              <a:t>gov.br”</a:t>
            </a:r>
            <a:r>
              <a:rPr lang="pt-BR" sz="2000" b="1" dirty="0" smtClean="0">
                <a:ea typeface="Calibri" pitchFamily="34" charset="0"/>
              </a:rPr>
              <a:t>, onde tiveram mais de 23 mil acesso para a escolha da prioridades para o Orçamento 2016.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5"/>
          <p:cNvGrpSpPr/>
          <p:nvPr/>
        </p:nvGrpSpPr>
        <p:grpSpPr>
          <a:xfrm>
            <a:off x="1193826" y="214290"/>
            <a:ext cx="7373543" cy="709635"/>
            <a:chOff x="1193826" y="144462"/>
            <a:chExt cx="7373543" cy="779463"/>
          </a:xfrm>
        </p:grpSpPr>
        <p:sp>
          <p:nvSpPr>
            <p:cNvPr id="19" name="Retângulo de cantos arredondados 18"/>
            <p:cNvSpPr/>
            <p:nvPr/>
          </p:nvSpPr>
          <p:spPr>
            <a:xfrm>
              <a:off x="1193826" y="314324"/>
              <a:ext cx="7373543" cy="432048"/>
            </a:xfrm>
            <a:prstGeom prst="roundRect">
              <a:avLst/>
            </a:prstGeom>
            <a:solidFill>
              <a:srgbClr val="FADA7A"/>
            </a:solidFill>
            <a:ln w="25400" cap="flat" cmpd="sng" algn="ctr">
              <a:solidFill>
                <a:sysClr val="window" lastClr="FFFFFF"/>
              </a:solidFill>
              <a:prstDash val="solid"/>
            </a:ln>
            <a:effectLst>
              <a:outerShdw blurRad="38100" dist="25400" dir="5400000" rotWithShape="0">
                <a:srgbClr val="000000">
                  <a:alpha val="40000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20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/>
                <a:ea typeface="+mn-ea"/>
                <a:cs typeface="+mn-cs"/>
              </a:endParaRPr>
            </a:p>
          </p:txBody>
        </p:sp>
        <p:sp>
          <p:nvSpPr>
            <p:cNvPr id="20" name="Rectangle 1032"/>
            <p:cNvSpPr>
              <a:spLocks noChangeArrowheads="1"/>
            </p:cNvSpPr>
            <p:nvPr/>
          </p:nvSpPr>
          <p:spPr bwMode="auto">
            <a:xfrm>
              <a:off x="1265039" y="144462"/>
              <a:ext cx="6877050" cy="779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lvl="0" algn="ctr">
                <a:defRPr/>
              </a:pPr>
              <a:r>
                <a:rPr lang="pt-BR" dirty="0" smtClean="0">
                  <a:solidFill>
                    <a:srgbClr val="000001"/>
                  </a:solidFill>
                  <a:latin typeface="Arial" panose="020B0604020202020204" pitchFamily="34" charset="0"/>
                  <a:ea typeface="+mj-ea"/>
                </a:rPr>
                <a:t>DIRETRIZES DO PPA 2016-2019</a:t>
              </a:r>
              <a:endParaRPr lang="pt-BR" b="0" dirty="0">
                <a:solidFill>
                  <a:prstClr val="black"/>
                </a:solidFill>
                <a:latin typeface="Arial" panose="020B0604020202020204" pitchFamily="34" charset="0"/>
                <a:ea typeface="+mj-ea"/>
              </a:endParaRPr>
            </a:p>
          </p:txBody>
        </p:sp>
      </p:grpSp>
      <p:sp>
        <p:nvSpPr>
          <p:cNvPr id="11" name="Retângulo de cantos arredondados 10"/>
          <p:cNvSpPr/>
          <p:nvPr/>
        </p:nvSpPr>
        <p:spPr>
          <a:xfrm>
            <a:off x="3286116" y="1643050"/>
            <a:ext cx="1785950" cy="64294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solidFill>
                  <a:srgbClr val="000099"/>
                </a:solidFill>
              </a:rPr>
              <a:t>2. educação de qualidade</a:t>
            </a:r>
          </a:p>
        </p:txBody>
      </p:sp>
      <p:sp>
        <p:nvSpPr>
          <p:cNvPr id="12" name="Retângulo de cantos arredondados 11"/>
          <p:cNvSpPr/>
          <p:nvPr/>
        </p:nvSpPr>
        <p:spPr>
          <a:xfrm>
            <a:off x="214282" y="1071546"/>
            <a:ext cx="2786082" cy="8572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solidFill>
                  <a:srgbClr val="000099"/>
                </a:solidFill>
              </a:rPr>
              <a:t>1. transparência ética e controle social</a:t>
            </a:r>
          </a:p>
        </p:txBody>
      </p:sp>
      <p:sp>
        <p:nvSpPr>
          <p:cNvPr id="13" name="Retângulo de cantos arredondados 12"/>
          <p:cNvSpPr/>
          <p:nvPr/>
        </p:nvSpPr>
        <p:spPr>
          <a:xfrm>
            <a:off x="5715008" y="1142984"/>
            <a:ext cx="2071702" cy="8572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solidFill>
                  <a:srgbClr val="000099"/>
                </a:solidFill>
              </a:rPr>
              <a:t>3. geração de emprego e renda</a:t>
            </a:r>
          </a:p>
        </p:txBody>
      </p:sp>
      <p:sp>
        <p:nvSpPr>
          <p:cNvPr id="14" name="Retângulo de cantos arredondados 13"/>
          <p:cNvSpPr/>
          <p:nvPr/>
        </p:nvSpPr>
        <p:spPr>
          <a:xfrm>
            <a:off x="571472" y="2571744"/>
            <a:ext cx="2857520" cy="78581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solidFill>
                  <a:srgbClr val="000099"/>
                </a:solidFill>
              </a:rPr>
              <a:t>4. atenção básica e especializada em saúde</a:t>
            </a:r>
          </a:p>
        </p:txBody>
      </p:sp>
      <p:sp>
        <p:nvSpPr>
          <p:cNvPr id="15" name="Retângulo de cantos arredondados 14"/>
          <p:cNvSpPr/>
          <p:nvPr/>
        </p:nvSpPr>
        <p:spPr>
          <a:xfrm>
            <a:off x="5143504" y="2643182"/>
            <a:ext cx="2071702" cy="64294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solidFill>
                  <a:srgbClr val="000099"/>
                </a:solidFill>
              </a:rPr>
              <a:t>5. defesa social</a:t>
            </a:r>
          </a:p>
        </p:txBody>
      </p:sp>
      <p:sp>
        <p:nvSpPr>
          <p:cNvPr id="16" name="Retângulo de cantos arredondados 15"/>
          <p:cNvSpPr/>
          <p:nvPr/>
        </p:nvSpPr>
        <p:spPr>
          <a:xfrm>
            <a:off x="2500298" y="3643314"/>
            <a:ext cx="2428892" cy="71438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solidFill>
                  <a:srgbClr val="000099"/>
                </a:solidFill>
              </a:rPr>
              <a:t>6. criação e produção cultural</a:t>
            </a:r>
          </a:p>
        </p:txBody>
      </p:sp>
      <p:sp>
        <p:nvSpPr>
          <p:cNvPr id="17" name="Retângulo de cantos arredondados 16"/>
          <p:cNvSpPr/>
          <p:nvPr/>
        </p:nvSpPr>
        <p:spPr>
          <a:xfrm>
            <a:off x="6286512" y="3571876"/>
            <a:ext cx="2357454" cy="8572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solidFill>
                  <a:srgbClr val="000099"/>
                </a:solidFill>
              </a:rPr>
              <a:t>7. melhoria na qualidade de vida</a:t>
            </a:r>
          </a:p>
        </p:txBody>
      </p:sp>
      <p:sp>
        <p:nvSpPr>
          <p:cNvPr id="18" name="Retângulo de cantos arredondados 17"/>
          <p:cNvSpPr/>
          <p:nvPr/>
        </p:nvSpPr>
        <p:spPr>
          <a:xfrm>
            <a:off x="4071934" y="4643446"/>
            <a:ext cx="2428892" cy="8572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solidFill>
                  <a:srgbClr val="000099"/>
                </a:solidFill>
              </a:rPr>
              <a:t>9. investimentos em </a:t>
            </a:r>
            <a:r>
              <a:rPr lang="pt-BR" sz="2000" b="1" dirty="0" err="1" smtClean="0">
                <a:solidFill>
                  <a:srgbClr val="000099"/>
                </a:solidFill>
              </a:rPr>
              <a:t>infraestrutura</a:t>
            </a:r>
            <a:endParaRPr lang="pt-BR" sz="2000" b="1" dirty="0" smtClean="0">
              <a:solidFill>
                <a:srgbClr val="000099"/>
              </a:solidFill>
            </a:endParaRPr>
          </a:p>
        </p:txBody>
      </p:sp>
      <p:sp>
        <p:nvSpPr>
          <p:cNvPr id="21" name="Retângulo de cantos arredondados 20"/>
          <p:cNvSpPr/>
          <p:nvPr/>
        </p:nvSpPr>
        <p:spPr>
          <a:xfrm>
            <a:off x="1714480" y="5715016"/>
            <a:ext cx="2500330" cy="8572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solidFill>
                  <a:srgbClr val="000099"/>
                </a:solidFill>
              </a:rPr>
              <a:t>10. assistência social e direitos humanos</a:t>
            </a:r>
          </a:p>
        </p:txBody>
      </p:sp>
      <p:sp>
        <p:nvSpPr>
          <p:cNvPr id="22" name="Retângulo de cantos arredondados 21"/>
          <p:cNvSpPr/>
          <p:nvPr/>
        </p:nvSpPr>
        <p:spPr>
          <a:xfrm>
            <a:off x="6143636" y="5715016"/>
            <a:ext cx="2500330" cy="8572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solidFill>
                  <a:srgbClr val="000099"/>
                </a:solidFill>
              </a:rPr>
              <a:t>11. dinamização da economia</a:t>
            </a:r>
          </a:p>
        </p:txBody>
      </p:sp>
      <p:sp>
        <p:nvSpPr>
          <p:cNvPr id="23" name="Retângulo de cantos arredondados 22"/>
          <p:cNvSpPr/>
          <p:nvPr/>
        </p:nvSpPr>
        <p:spPr>
          <a:xfrm>
            <a:off x="357158" y="4643446"/>
            <a:ext cx="2500330" cy="71438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000" b="1" dirty="0" smtClean="0">
                <a:solidFill>
                  <a:srgbClr val="000099"/>
                </a:solidFill>
              </a:rPr>
              <a:t>8. riquezas naturais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1" grpId="0" animBg="1"/>
      <p:bldP spid="22" grpId="0" animBg="1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5"/>
          <p:cNvGrpSpPr/>
          <p:nvPr/>
        </p:nvGrpSpPr>
        <p:grpSpPr>
          <a:xfrm>
            <a:off x="1193826" y="214290"/>
            <a:ext cx="7373543" cy="709635"/>
            <a:chOff x="1193826" y="144462"/>
            <a:chExt cx="7373543" cy="779463"/>
          </a:xfrm>
        </p:grpSpPr>
        <p:sp>
          <p:nvSpPr>
            <p:cNvPr id="19" name="Retângulo de cantos arredondados 18"/>
            <p:cNvSpPr/>
            <p:nvPr/>
          </p:nvSpPr>
          <p:spPr>
            <a:xfrm>
              <a:off x="1193826" y="314324"/>
              <a:ext cx="7373543" cy="432048"/>
            </a:xfrm>
            <a:prstGeom prst="roundRect">
              <a:avLst/>
            </a:prstGeom>
            <a:solidFill>
              <a:srgbClr val="FADA7A"/>
            </a:solidFill>
            <a:ln w="25400" cap="flat" cmpd="sng" algn="ctr">
              <a:solidFill>
                <a:sysClr val="window" lastClr="FFFFFF"/>
              </a:solidFill>
              <a:prstDash val="solid"/>
            </a:ln>
            <a:effectLst>
              <a:outerShdw blurRad="38100" dist="25400" dir="5400000" rotWithShape="0">
                <a:srgbClr val="000000">
                  <a:alpha val="40000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20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Gill Sans MT"/>
                <a:ea typeface="+mn-ea"/>
                <a:cs typeface="+mn-cs"/>
              </a:endParaRPr>
            </a:p>
          </p:txBody>
        </p:sp>
        <p:sp>
          <p:nvSpPr>
            <p:cNvPr id="20" name="Rectangle 1032"/>
            <p:cNvSpPr>
              <a:spLocks noChangeArrowheads="1"/>
            </p:cNvSpPr>
            <p:nvPr/>
          </p:nvSpPr>
          <p:spPr bwMode="auto">
            <a:xfrm>
              <a:off x="1265039" y="144462"/>
              <a:ext cx="6877050" cy="779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2075" tIns="46038" rIns="92075" bIns="46038"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mic Sans MS" pitchFamily="66" charset="0"/>
                </a:defRPr>
              </a:lvl9pPr>
            </a:lstStyle>
            <a:p>
              <a:pPr lvl="0" algn="ctr">
                <a:defRPr/>
              </a:pPr>
              <a:r>
                <a:rPr lang="pt-BR" dirty="0" smtClean="0">
                  <a:solidFill>
                    <a:srgbClr val="000001"/>
                  </a:solidFill>
                  <a:latin typeface="Arial" panose="020B0604020202020204" pitchFamily="34" charset="0"/>
                  <a:ea typeface="+mj-ea"/>
                </a:rPr>
                <a:t>NÚMEROS DO PPA</a:t>
              </a:r>
              <a:endParaRPr lang="pt-BR" b="0" dirty="0">
                <a:solidFill>
                  <a:prstClr val="black"/>
                </a:solidFill>
                <a:latin typeface="Arial" panose="020B0604020202020204" pitchFamily="34" charset="0"/>
                <a:ea typeface="+mj-ea"/>
              </a:endParaRPr>
            </a:p>
          </p:txBody>
        </p:sp>
      </p:grpSp>
      <p:sp>
        <p:nvSpPr>
          <p:cNvPr id="6" name="Retângulo 23"/>
          <p:cNvSpPr>
            <a:spLocks noChangeArrowheads="1"/>
          </p:cNvSpPr>
          <p:nvPr/>
        </p:nvSpPr>
        <p:spPr bwMode="auto">
          <a:xfrm>
            <a:off x="500034" y="2786058"/>
            <a:ext cx="4071937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0850" lvl="1" indent="-450850" algn="just">
              <a:lnSpc>
                <a:spcPct val="200000"/>
              </a:lnSpc>
              <a:buClr>
                <a:srgbClr val="002060"/>
              </a:buClr>
              <a:buSzPct val="80000"/>
              <a:buFont typeface="Webdings" pitchFamily="18" charset="2"/>
              <a:buChar char=""/>
              <a:defRPr/>
            </a:pP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Nº PROGRAMAS: </a:t>
            </a: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68</a:t>
            </a:r>
          </a:p>
          <a:p>
            <a:pPr marL="450850" lvl="1" indent="-273050" algn="just">
              <a:lnSpc>
                <a:spcPct val="200000"/>
              </a:lnSpc>
              <a:buClr>
                <a:srgbClr val="002060"/>
              </a:buClr>
              <a:buSzPct val="80000"/>
              <a:buFont typeface="Wingdings" pitchFamily="2" charset="2"/>
              <a:buChar char="§"/>
              <a:defRPr/>
            </a:pP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46 </a:t>
            </a:r>
            <a:r>
              <a:rPr lang="pt-BR" sz="2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Finalísticos</a:t>
            </a:r>
            <a:endParaRPr lang="pt-B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0850" lvl="1" indent="-273050" algn="just">
              <a:lnSpc>
                <a:spcPct val="200000"/>
              </a:lnSpc>
              <a:buClr>
                <a:srgbClr val="002060"/>
              </a:buClr>
              <a:buSzPct val="80000"/>
              <a:buFont typeface="Wingdings" pitchFamily="2" charset="2"/>
              <a:buChar char="§"/>
              <a:defRPr/>
            </a:pP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05 Serviço ao Estado</a:t>
            </a:r>
          </a:p>
          <a:p>
            <a:pPr marL="450850" lvl="1" indent="-273050" algn="just">
              <a:lnSpc>
                <a:spcPct val="200000"/>
              </a:lnSpc>
              <a:buClr>
                <a:srgbClr val="002060"/>
              </a:buClr>
              <a:buSzPct val="80000"/>
              <a:buFont typeface="Wingdings" pitchFamily="2" charset="2"/>
              <a:buChar char="§"/>
              <a:defRPr/>
            </a:pP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04 Apoio Administrativo</a:t>
            </a:r>
          </a:p>
          <a:p>
            <a:pPr marL="450850" lvl="1" indent="-273050" algn="just">
              <a:lnSpc>
                <a:spcPct val="200000"/>
              </a:lnSpc>
              <a:buClr>
                <a:srgbClr val="002060"/>
              </a:buClr>
              <a:buSzPct val="80000"/>
              <a:buFont typeface="Wingdings" pitchFamily="2" charset="2"/>
              <a:buChar char="§"/>
              <a:defRPr/>
            </a:pP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 Gestão Política</a:t>
            </a:r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tângulo 23"/>
          <p:cNvSpPr>
            <a:spLocks noChangeArrowheads="1"/>
          </p:cNvSpPr>
          <p:nvPr/>
        </p:nvSpPr>
        <p:spPr bwMode="auto">
          <a:xfrm>
            <a:off x="4714876" y="2786058"/>
            <a:ext cx="3571875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0850" lvl="1" indent="-450850" algn="just">
              <a:lnSpc>
                <a:spcPct val="200000"/>
              </a:lnSpc>
              <a:buClr>
                <a:srgbClr val="002060"/>
              </a:buClr>
              <a:buSzPct val="80000"/>
              <a:buFont typeface="Webdings" pitchFamily="18" charset="2"/>
              <a:buChar char=""/>
              <a:defRPr/>
            </a:pPr>
            <a:r>
              <a:rPr lang="pt-BR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Nº AÇÕES: </a:t>
            </a: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551</a:t>
            </a:r>
          </a:p>
          <a:p>
            <a:pPr marL="450850" lvl="1" indent="-273050" algn="just">
              <a:lnSpc>
                <a:spcPct val="200000"/>
              </a:lnSpc>
              <a:buClr>
                <a:srgbClr val="002060"/>
              </a:buClr>
              <a:buSzPct val="80000"/>
              <a:buFont typeface="Wingdings" pitchFamily="2" charset="2"/>
              <a:buChar char="§"/>
              <a:defRPr/>
            </a:pP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93 Projetos</a:t>
            </a:r>
          </a:p>
          <a:p>
            <a:pPr marL="450850" lvl="1" indent="-273050" algn="just">
              <a:lnSpc>
                <a:spcPct val="200000"/>
              </a:lnSpc>
              <a:buClr>
                <a:srgbClr val="002060"/>
              </a:buClr>
              <a:buSzPct val="80000"/>
              <a:buFont typeface="Wingdings" pitchFamily="2" charset="2"/>
              <a:buChar char="§"/>
              <a:defRPr/>
            </a:pP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377 Atividades</a:t>
            </a:r>
          </a:p>
          <a:p>
            <a:pPr marL="450850" lvl="1" indent="-273050" algn="just">
              <a:lnSpc>
                <a:spcPct val="200000"/>
              </a:lnSpc>
              <a:buClr>
                <a:srgbClr val="002060"/>
              </a:buClr>
              <a:buSzPct val="80000"/>
              <a:buFont typeface="Wingdings" pitchFamily="2" charset="2"/>
              <a:buChar char="§"/>
              <a:defRPr/>
            </a:pPr>
            <a:r>
              <a:rPr lang="pt-BR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81 Operação Especial</a:t>
            </a:r>
            <a:endParaRPr lang="pt-BR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tângulo 23"/>
          <p:cNvSpPr>
            <a:spLocks noChangeArrowheads="1"/>
          </p:cNvSpPr>
          <p:nvPr/>
        </p:nvSpPr>
        <p:spPr bwMode="auto">
          <a:xfrm>
            <a:off x="214282" y="906462"/>
            <a:ext cx="8715375" cy="175432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lvl="1" algn="just">
              <a:lnSpc>
                <a:spcPct val="150000"/>
              </a:lnSpc>
              <a:defRPr/>
            </a:pPr>
            <a:r>
              <a:rPr lang="pt-BR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Para </a:t>
            </a:r>
            <a:r>
              <a:rPr lang="pt-BR" sz="24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o PPA </a:t>
            </a:r>
            <a:r>
              <a:rPr lang="pt-BR" sz="24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2016-2019 estão previstas recursos da ordem de R$ 68,8 </a:t>
            </a:r>
            <a:r>
              <a:rPr lang="pt-BR" sz="24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bilhões, dos quais R$ </a:t>
            </a:r>
            <a:r>
              <a:rPr lang="pt-BR" sz="24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</a:rPr>
              <a:t>16,6 bilhões para </a:t>
            </a:r>
            <a:r>
              <a:rPr lang="pt-BR" sz="24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Calibri" pitchFamily="34" charset="0"/>
                <a:cs typeface="Arial" pitchFamily="34" charset="0"/>
              </a:rPr>
              <a:t>o exercício 2016</a:t>
            </a:r>
            <a:r>
              <a:rPr lang="pt-BR" sz="24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</a:rPr>
              <a:t>.</a:t>
            </a:r>
            <a:endParaRPr lang="pt-BR" sz="2400" b="1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5867</TotalTime>
  <Words>763</Words>
  <Application>Microsoft Office PowerPoint</Application>
  <PresentationFormat>Apresentação na tela (4:3)</PresentationFormat>
  <Paragraphs>135</Paragraphs>
  <Slides>11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carneiro</dc:creator>
  <cp:lastModifiedBy>Beck</cp:lastModifiedBy>
  <cp:revision>482</cp:revision>
  <cp:lastPrinted>2016-04-22T20:22:22Z</cp:lastPrinted>
  <dcterms:created xsi:type="dcterms:W3CDTF">2015-02-02T13:45:32Z</dcterms:created>
  <dcterms:modified xsi:type="dcterms:W3CDTF">2016-06-16T21:54:43Z</dcterms:modified>
</cp:coreProperties>
</file>