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301" r:id="rId4"/>
    <p:sldId id="273" r:id="rId5"/>
    <p:sldId id="272" r:id="rId6"/>
    <p:sldId id="274" r:id="rId7"/>
    <p:sldId id="291" r:id="rId8"/>
    <p:sldId id="292" r:id="rId9"/>
    <p:sldId id="297" r:id="rId10"/>
    <p:sldId id="300" r:id="rId11"/>
    <p:sldId id="293" r:id="rId12"/>
    <p:sldId id="298" r:id="rId13"/>
    <p:sldId id="294" r:id="rId14"/>
    <p:sldId id="295" r:id="rId15"/>
    <p:sldId id="302" r:id="rId16"/>
    <p:sldId id="264" r:id="rId17"/>
    <p:sldId id="263" r:id="rId18"/>
    <p:sldId id="270" r:id="rId19"/>
    <p:sldId id="30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12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6EB8C-7159-46DB-B751-A06353E955C7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24D20-F241-4DF0-B56D-E6FFA99C8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24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SEGEP</a:t>
            </a:r>
            <a:r>
              <a:rPr lang="pt-BR" baseline="0" dirty="0"/>
              <a:t> 815; SINFRA 710; SAÚDE 1775; SSP 1331; SEDUC 2073, TJ 1142 DE 38 ÓRGÃOS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D20-F241-4DF0-B56D-E6FFA99C8D6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89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D20-F241-4DF0-B56D-E6FFA99C8D6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31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Sugestão:</a:t>
            </a:r>
            <a:r>
              <a:rPr lang="pt-BR" baseline="0" dirty="0"/>
              <a:t> utilizar este slide para destacar s principais conteúdos de cada eixo.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D20-F241-4DF0-B56D-E6FFA99C8D6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30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58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3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6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26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74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0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10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6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08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27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978D0-998F-4A68-B656-6A86259C3685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53AE-7605-4949-8DC4-15E1EECCB8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5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95888" y="3292548"/>
            <a:ext cx="5922497" cy="1655762"/>
          </a:xfrm>
        </p:spPr>
        <p:txBody>
          <a:bodyPr/>
          <a:lstStyle/>
          <a:p>
            <a:r>
              <a:rPr lang="pt-BR" dirty="0"/>
              <a:t>A Construção do orçamento alinhado ao PDI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4" y="227028"/>
            <a:ext cx="4445023" cy="6338460"/>
          </a:xfrm>
          <a:prstGeom prst="rect">
            <a:avLst/>
          </a:prstGeom>
        </p:spPr>
      </p:pic>
      <p:pic>
        <p:nvPicPr>
          <p:cNvPr id="5" name="Picture 4" descr="http://www.inovacao.uema.br/wp-content/uploads/2015/09/logo_UE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02" y="1080617"/>
            <a:ext cx="4145270" cy="14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699794" y="605007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21 de junho de 2016</a:t>
            </a:r>
          </a:p>
        </p:txBody>
      </p:sp>
    </p:spTree>
    <p:extLst>
      <p:ext uri="{BB962C8B-B14F-4D97-AF65-F5344CB8AC3E}">
        <p14:creationId xmlns:p14="http://schemas.microsoft.com/office/powerpoint/2010/main" val="386776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8775639" y="263098"/>
            <a:ext cx="259955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DIAGNÓSTICO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1" y="1770718"/>
            <a:ext cx="8074044" cy="488608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289944" y="2733245"/>
            <a:ext cx="362933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As outras despesas correntes caíram 6,26% entre 2015 e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Em média (2013-2015), a despesa de pessoal corresponde a 36% do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Em 2015, esse percentual subiu para 30%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60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970" y="1322353"/>
            <a:ext cx="8911409" cy="5392829"/>
          </a:xfrm>
          <a:prstGeom prst="rect">
            <a:avLst/>
          </a:prstGeom>
        </p:spPr>
      </p:pic>
      <p:sp>
        <p:nvSpPr>
          <p:cNvPr id="10" name="Retângulo 14"/>
          <p:cNvSpPr>
            <a:spLocks noChangeArrowheads="1"/>
          </p:cNvSpPr>
          <p:nvPr/>
        </p:nvSpPr>
        <p:spPr bwMode="auto">
          <a:xfrm>
            <a:off x="8775639" y="263098"/>
            <a:ext cx="259955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392346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14"/>
          <p:cNvSpPr>
            <a:spLocks noChangeArrowheads="1"/>
          </p:cNvSpPr>
          <p:nvPr/>
        </p:nvSpPr>
        <p:spPr bwMode="auto">
          <a:xfrm>
            <a:off x="8775639" y="263098"/>
            <a:ext cx="259955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DIAGNÓSTICO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1" y="1814520"/>
            <a:ext cx="8074044" cy="488608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322028" y="2733245"/>
            <a:ext cx="36293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Os investimentos caíram 39% entre 2015 e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Em média (2013-2015), a despesa de pessoal corresponde a 2,46% do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Em 2015, esse percentual subiu para 0,63%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33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8775639" y="263098"/>
            <a:ext cx="305179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BALANÇO GERAL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r:id="rId4" imgW="40611960" imgH="14252400" progId="">
                  <p:embed/>
                </p:oleObj>
              </mc:Choice>
              <mc:Fallback>
                <p:oleObj r:id="rId4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311763"/>
              </p:ext>
            </p:extLst>
          </p:nvPr>
        </p:nvGraphicFramePr>
        <p:xfrm>
          <a:off x="1712785" y="3108150"/>
          <a:ext cx="8229600" cy="1506885"/>
        </p:xfrm>
        <a:graphic>
          <a:graphicData uri="http://schemas.openxmlformats.org/drawingml/2006/table">
            <a:tbl>
              <a:tblPr/>
              <a:tblGrid>
                <a:gridCol w="4046328">
                  <a:extLst>
                    <a:ext uri="{9D8B030D-6E8A-4147-A177-3AD203B41FA5}">
                      <a16:colId xmlns:a16="http://schemas.microsoft.com/office/drawing/2014/main" val="3121832889"/>
                    </a:ext>
                  </a:extLst>
                </a:gridCol>
                <a:gridCol w="4183272">
                  <a:extLst>
                    <a:ext uri="{9D8B030D-6E8A-4147-A177-3AD203B41FA5}">
                      <a16:colId xmlns:a16="http://schemas.microsoft.com/office/drawing/2014/main" val="3300037262"/>
                    </a:ext>
                  </a:extLst>
                </a:gridCol>
              </a:tblGrid>
              <a:tr h="411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2015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2016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347894"/>
                  </a:ext>
                </a:extLst>
              </a:tr>
              <a:tr h="411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6 PROGRAMAS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5 PROGRAMAS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53648"/>
                  </a:ext>
                </a:extLst>
              </a:tr>
              <a:tr h="5925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12 AÇÕES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13 AÇÕES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91267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187116" y="4652208"/>
            <a:ext cx="100423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OBJETIVOS DO ORÇAMENTO 2016</a:t>
            </a:r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INICIAR O PROCESSO DE DESCENTRALIZAÇÃO DA GESTÃO ORÇAMENTÁRIA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FACILITAR A COMUNICAÇÃO DAS REALIZAÇÕES DA UEMA PARA A SOCIEDADE, SOB A ÓTICA DA ATIVIDADE FIM (ENSINO, PESQUISA E EXTENSÃO)</a:t>
            </a: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3287712" y="1154113"/>
            <a:ext cx="5278772" cy="1859692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pt-BR" sz="2000" b="1" dirty="0">
                <a:solidFill>
                  <a:srgbClr val="FF0000"/>
                </a:solidFill>
                <a:cs typeface="Arial"/>
              </a:rPr>
              <a:t>7</a:t>
            </a:r>
            <a:r>
              <a:rPr lang="pt-BR" sz="2000" b="1" i="0" strike="noStrike" dirty="0">
                <a:solidFill>
                  <a:srgbClr val="FF0000"/>
                </a:solidFill>
                <a:cs typeface="Arial"/>
              </a:rPr>
              <a:t>° MAIOR ORÇAMENTO DO ESTADO</a:t>
            </a:r>
          </a:p>
        </p:txBody>
      </p:sp>
    </p:spTree>
    <p:extLst>
      <p:ext uri="{BB962C8B-B14F-4D97-AF65-F5344CB8AC3E}">
        <p14:creationId xmlns:p14="http://schemas.microsoft.com/office/powerpoint/2010/main" val="107658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7123302" y="305432"/>
            <a:ext cx="486376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MARANHÃO EM NÚMEROS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49853"/>
              </p:ext>
            </p:extLst>
          </p:nvPr>
        </p:nvGraphicFramePr>
        <p:xfrm>
          <a:off x="215900" y="1323676"/>
          <a:ext cx="10965447" cy="4797176"/>
        </p:xfrm>
        <a:graphic>
          <a:graphicData uri="http://schemas.openxmlformats.org/drawingml/2006/table">
            <a:tbl>
              <a:tblPr/>
              <a:tblGrid>
                <a:gridCol w="8735595">
                  <a:extLst>
                    <a:ext uri="{9D8B030D-6E8A-4147-A177-3AD203B41FA5}">
                      <a16:colId xmlns:a16="http://schemas.microsoft.com/office/drawing/2014/main" val="3121832889"/>
                    </a:ext>
                  </a:extLst>
                </a:gridCol>
                <a:gridCol w="2229852">
                  <a:extLst>
                    <a:ext uri="{9D8B030D-6E8A-4147-A177-3AD203B41FA5}">
                      <a16:colId xmlns:a16="http://schemas.microsoft.com/office/drawing/2014/main" val="3300037262"/>
                    </a:ext>
                  </a:extLst>
                </a:gridCol>
              </a:tblGrid>
              <a:tr h="404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POPULAÇÃO ESTIMADA EM 2015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6.904.241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347894"/>
                  </a:ext>
                </a:extLst>
              </a:tr>
              <a:tr h="5365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ÁREA EM KM</a:t>
                      </a:r>
                      <a:r>
                        <a:rPr kumimoji="0" lang="pt-BR" altLang="pt-B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331.936,94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53648"/>
                  </a:ext>
                </a:extLst>
              </a:tr>
              <a:tr h="5365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POPULAÇÃO COM SUPERIOR COMPLETO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189.918 PESSOAS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91267"/>
                  </a:ext>
                </a:extLst>
              </a:tr>
              <a:tr h="7487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PERCENTUAL DE INSEGURANÇA ALIMENTAR LEVE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37,1%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74038"/>
                  </a:ext>
                </a:extLst>
              </a:tr>
              <a:tr h="7485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PROPORÇÃO DE PESSOAS QUE USAM ESCOVA DE DENTE, PASTA DENTAL E FIO DENTAL PARA A LIMPEZA DOS DENTES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31%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454362"/>
                  </a:ext>
                </a:extLst>
              </a:tr>
              <a:tr h="5365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REDE COLETORA DE ESGOTO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10,3%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83685"/>
                  </a:ext>
                </a:extLst>
              </a:tr>
              <a:tr h="5365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MICROCOMPUTADOR COM ACESSO A INTERNET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15,5%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21799"/>
                  </a:ext>
                </a:extLst>
              </a:tr>
              <a:tr h="7487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COLETA DE LIXO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53,2%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87561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68967" y="6384758"/>
            <a:ext cx="255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CENSO 2010, IBGE.</a:t>
            </a:r>
          </a:p>
        </p:txBody>
      </p:sp>
    </p:spTree>
    <p:extLst>
      <p:ext uri="{BB962C8B-B14F-4D97-AF65-F5344CB8AC3E}">
        <p14:creationId xmlns:p14="http://schemas.microsoft.com/office/powerpoint/2010/main" val="178412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7123302" y="305432"/>
            <a:ext cx="486376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MARANHÃO EM NÚMEROS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80823" t="31634" r="4723" b="33059"/>
          <a:stretch/>
        </p:blipFill>
        <p:spPr>
          <a:xfrm>
            <a:off x="793416" y="1379621"/>
            <a:ext cx="3890879" cy="53438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80811" t="31855" r="4557" b="33889"/>
          <a:stretch/>
        </p:blipFill>
        <p:spPr>
          <a:xfrm>
            <a:off x="5730407" y="1390716"/>
            <a:ext cx="4042611" cy="532162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299029" y="6435345"/>
            <a:ext cx="255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CENSO 2010, IBGE.</a:t>
            </a:r>
          </a:p>
        </p:txBody>
      </p:sp>
    </p:spTree>
    <p:extLst>
      <p:ext uri="{BB962C8B-B14F-4D97-AF65-F5344CB8AC3E}">
        <p14:creationId xmlns:p14="http://schemas.microsoft.com/office/powerpoint/2010/main" val="78510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micírculo 3"/>
          <p:cNvSpPr/>
          <p:nvPr/>
        </p:nvSpPr>
        <p:spPr>
          <a:xfrm rot="5400000">
            <a:off x="3753392" y="1442215"/>
            <a:ext cx="4689901" cy="5134708"/>
          </a:xfrm>
          <a:prstGeom prst="blockArc">
            <a:avLst>
              <a:gd name="adj1" fmla="val 10800000"/>
              <a:gd name="adj2" fmla="val 7865138"/>
              <a:gd name="adj3" fmla="val 9298"/>
            </a:avLst>
          </a:prstGeom>
          <a:solidFill>
            <a:schemeClr val="bg1">
              <a:lumMod val="85000"/>
            </a:schemeClr>
          </a:solidFill>
          <a:ln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1" name="Agrupar 20"/>
          <p:cNvGrpSpPr/>
          <p:nvPr/>
        </p:nvGrpSpPr>
        <p:grpSpPr>
          <a:xfrm>
            <a:off x="3530989" y="1664619"/>
            <a:ext cx="5134708" cy="4689901"/>
            <a:chOff x="3530989" y="1664619"/>
            <a:chExt cx="5134708" cy="4689901"/>
          </a:xfrm>
        </p:grpSpPr>
        <p:sp>
          <p:nvSpPr>
            <p:cNvPr id="35" name="Semicírculo 34"/>
            <p:cNvSpPr/>
            <p:nvPr/>
          </p:nvSpPr>
          <p:spPr>
            <a:xfrm rot="5400000">
              <a:off x="3753392" y="1442216"/>
              <a:ext cx="4689901" cy="5134708"/>
            </a:xfrm>
            <a:prstGeom prst="blockArc">
              <a:avLst>
                <a:gd name="adj1" fmla="val 10800000"/>
                <a:gd name="adj2" fmla="val 7865138"/>
                <a:gd name="adj3" fmla="val 9298"/>
              </a:avLst>
            </a:prstGeom>
            <a:solidFill>
              <a:schemeClr val="bg1">
                <a:lumMod val="85000"/>
              </a:schemeClr>
            </a:solidFill>
            <a:ln cap="flat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6" name="Triângulo isósceles 35"/>
            <p:cNvSpPr/>
            <p:nvPr/>
          </p:nvSpPr>
          <p:spPr>
            <a:xfrm rot="2408698">
              <a:off x="4168220" y="2092205"/>
              <a:ext cx="805589" cy="492369"/>
            </a:xfrm>
            <a:prstGeom prst="triangle">
              <a:avLst>
                <a:gd name="adj" fmla="val 5330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4795672" y="25256"/>
            <a:ext cx="6866939" cy="110697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pt-BR" sz="3200" b="1" dirty="0"/>
              <a:t>CICLO DE GESTÃO DO ORÇAMENTO </a:t>
            </a:r>
          </a:p>
          <a:p>
            <a:pPr algn="ctr">
              <a:buNone/>
            </a:pPr>
            <a:r>
              <a:rPr lang="pt-BR" sz="3200" b="1" dirty="0"/>
              <a:t>ALINHADO AO PDI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4" imgW="40611960" imgH="14252400" progId="">
                  <p:embed/>
                </p:oleObj>
              </mc:Choice>
              <mc:Fallback>
                <p:oleObj r:id="rId4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6"/>
          <a:srcRect l="36473" t="27722" r="34962" b="15826"/>
          <a:stretch/>
        </p:blipFill>
        <p:spPr>
          <a:xfrm>
            <a:off x="5388206" y="3233455"/>
            <a:ext cx="1420271" cy="1578079"/>
          </a:xfrm>
          <a:prstGeom prst="rect">
            <a:avLst/>
          </a:prstGeom>
        </p:spPr>
      </p:pic>
      <p:sp>
        <p:nvSpPr>
          <p:cNvPr id="9" name="Triângulo isósceles 8"/>
          <p:cNvSpPr/>
          <p:nvPr/>
        </p:nvSpPr>
        <p:spPr>
          <a:xfrm rot="2408698">
            <a:off x="4168220" y="2092204"/>
            <a:ext cx="805589" cy="492369"/>
          </a:xfrm>
          <a:prstGeom prst="triangle">
            <a:avLst>
              <a:gd name="adj" fmla="val 533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7" name="Agrupar 36"/>
          <p:cNvGrpSpPr/>
          <p:nvPr/>
        </p:nvGrpSpPr>
        <p:grpSpPr>
          <a:xfrm>
            <a:off x="4834294" y="1214404"/>
            <a:ext cx="2528093" cy="1264046"/>
            <a:chOff x="2799953" y="2274"/>
            <a:chExt cx="2528093" cy="1264046"/>
          </a:xfrm>
        </p:grpSpPr>
        <p:sp>
          <p:nvSpPr>
            <p:cNvPr id="38" name="Retângulo Arredondado 37"/>
            <p:cNvSpPr/>
            <p:nvPr/>
          </p:nvSpPr>
          <p:spPr>
            <a:xfrm>
              <a:off x="2799953" y="2274"/>
              <a:ext cx="2528093" cy="126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aixaDeTexto 38"/>
            <p:cNvSpPr txBox="1"/>
            <p:nvPr/>
          </p:nvSpPr>
          <p:spPr>
            <a:xfrm>
              <a:off x="2861659" y="63980"/>
              <a:ext cx="2404681" cy="1140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PDI</a:t>
              </a: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7083687" y="2880727"/>
            <a:ext cx="2528093" cy="1264046"/>
            <a:chOff x="4981774" y="1587460"/>
            <a:chExt cx="2528093" cy="1264046"/>
          </a:xfrm>
        </p:grpSpPr>
        <p:sp>
          <p:nvSpPr>
            <p:cNvPr id="41" name="Retângulo Arredondado 40"/>
            <p:cNvSpPr/>
            <p:nvPr/>
          </p:nvSpPr>
          <p:spPr>
            <a:xfrm>
              <a:off x="4981774" y="1587460"/>
              <a:ext cx="2528093" cy="126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38336"/>
                <a:satOff val="-2557"/>
                <a:lumOff val="-981"/>
                <a:alphaOff val="0"/>
              </a:schemeClr>
            </a:fillRef>
            <a:effectRef idx="0">
              <a:schemeClr val="accent5">
                <a:hueOff val="-1838336"/>
                <a:satOff val="-2557"/>
                <a:lumOff val="-9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CaixaDeTexto 41"/>
            <p:cNvSpPr txBox="1"/>
            <p:nvPr/>
          </p:nvSpPr>
          <p:spPr>
            <a:xfrm>
              <a:off x="5043480" y="1649166"/>
              <a:ext cx="2404681" cy="1140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PGA</a:t>
              </a:r>
            </a:p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Estratégico</a:t>
              </a:r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6487666" y="4956181"/>
            <a:ext cx="2528093" cy="1264046"/>
            <a:chOff x="4384362" y="3872116"/>
            <a:chExt cx="2528093" cy="1264046"/>
          </a:xfrm>
        </p:grpSpPr>
        <p:sp>
          <p:nvSpPr>
            <p:cNvPr id="44" name="Retângulo Arredondado 43"/>
            <p:cNvSpPr/>
            <p:nvPr/>
          </p:nvSpPr>
          <p:spPr>
            <a:xfrm>
              <a:off x="4384362" y="3872116"/>
              <a:ext cx="2528093" cy="126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CaixaDeTexto 44"/>
            <p:cNvSpPr txBox="1"/>
            <p:nvPr/>
          </p:nvSpPr>
          <p:spPr>
            <a:xfrm>
              <a:off x="4446068" y="3933822"/>
              <a:ext cx="2404681" cy="1140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PGA</a:t>
              </a:r>
            </a:p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Tático</a:t>
              </a: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3306967" y="4934516"/>
            <a:ext cx="2528093" cy="1264046"/>
            <a:chOff x="1326375" y="3886871"/>
            <a:chExt cx="2528093" cy="1264046"/>
          </a:xfrm>
        </p:grpSpPr>
        <p:sp>
          <p:nvSpPr>
            <p:cNvPr id="47" name="Retângulo Arredondado 46"/>
            <p:cNvSpPr/>
            <p:nvPr/>
          </p:nvSpPr>
          <p:spPr>
            <a:xfrm>
              <a:off x="1326375" y="3886871"/>
              <a:ext cx="2528093" cy="126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aixaDeTexto 47"/>
            <p:cNvSpPr txBox="1"/>
            <p:nvPr/>
          </p:nvSpPr>
          <p:spPr>
            <a:xfrm>
              <a:off x="1388081" y="3948577"/>
              <a:ext cx="2404681" cy="1140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Indicadores de desempenho</a:t>
              </a:r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2509545" y="2819887"/>
            <a:ext cx="2528093" cy="1264046"/>
            <a:chOff x="618131" y="1587460"/>
            <a:chExt cx="2528093" cy="1264046"/>
          </a:xfrm>
        </p:grpSpPr>
        <p:sp>
          <p:nvSpPr>
            <p:cNvPr id="50" name="Retângulo Arredondado 49"/>
            <p:cNvSpPr/>
            <p:nvPr/>
          </p:nvSpPr>
          <p:spPr>
            <a:xfrm>
              <a:off x="618131" y="1587460"/>
              <a:ext cx="2528093" cy="126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CaixaDeTexto 50"/>
            <p:cNvSpPr txBox="1"/>
            <p:nvPr/>
          </p:nvSpPr>
          <p:spPr>
            <a:xfrm>
              <a:off x="679837" y="1649166"/>
              <a:ext cx="2404681" cy="1140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Orçamento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03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227704" y="249572"/>
            <a:ext cx="9573494" cy="6383455"/>
            <a:chOff x="1227704" y="249572"/>
            <a:chExt cx="9573494" cy="6383455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704" y="249572"/>
              <a:ext cx="9573494" cy="6383455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9" name="Elipse 8"/>
            <p:cNvSpPr/>
            <p:nvPr/>
          </p:nvSpPr>
          <p:spPr>
            <a:xfrm>
              <a:off x="10261595" y="449946"/>
              <a:ext cx="391886" cy="3918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/>
            <p:cNvSpPr/>
            <p:nvPr/>
          </p:nvSpPr>
          <p:spPr>
            <a:xfrm>
              <a:off x="1359616" y="428173"/>
              <a:ext cx="391886" cy="3918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/>
            <p:cNvSpPr/>
            <p:nvPr/>
          </p:nvSpPr>
          <p:spPr>
            <a:xfrm>
              <a:off x="10312397" y="6103266"/>
              <a:ext cx="391886" cy="3918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/>
            <p:cNvSpPr/>
            <p:nvPr/>
          </p:nvSpPr>
          <p:spPr>
            <a:xfrm>
              <a:off x="1359616" y="6074241"/>
              <a:ext cx="391886" cy="3918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2828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3081339" y="2985040"/>
            <a:ext cx="6928936" cy="79355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pt-BR" dirty="0"/>
              <a:t>Se tudo é prioridade, nada é prioridade” </a:t>
            </a:r>
          </a:p>
          <a:p>
            <a:pPr marL="1371600" lvl="3" indent="0">
              <a:buNone/>
            </a:pPr>
            <a:r>
              <a:rPr lang="pt-BR" dirty="0"/>
              <a:t>		(autor desconhecido)</a:t>
            </a:r>
          </a:p>
        </p:txBody>
      </p: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8775639" y="263098"/>
            <a:ext cx="253620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INTRODUÇÃO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47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95888" y="3292548"/>
            <a:ext cx="5922497" cy="1655762"/>
          </a:xfrm>
        </p:spPr>
        <p:txBody>
          <a:bodyPr/>
          <a:lstStyle/>
          <a:p>
            <a:r>
              <a:rPr lang="pt-BR" dirty="0"/>
              <a:t>A Construção do orçamento alinhado ao PDI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4" y="227028"/>
            <a:ext cx="4445023" cy="6338460"/>
          </a:xfrm>
          <a:prstGeom prst="rect">
            <a:avLst/>
          </a:prstGeom>
        </p:spPr>
      </p:pic>
      <p:pic>
        <p:nvPicPr>
          <p:cNvPr id="5" name="Picture 4" descr="http://www.inovacao.uema.br/wp-content/uploads/2015/09/logo_UE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02" y="1080617"/>
            <a:ext cx="4145270" cy="14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699794" y="605007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21 de junho de 2016</a:t>
            </a:r>
          </a:p>
        </p:txBody>
      </p:sp>
    </p:spTree>
    <p:extLst>
      <p:ext uri="{BB962C8B-B14F-4D97-AF65-F5344CB8AC3E}">
        <p14:creationId xmlns:p14="http://schemas.microsoft.com/office/powerpoint/2010/main" val="95409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9338346" y="369600"/>
            <a:ext cx="1696811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ROTEIRO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7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081338" y="2447778"/>
            <a:ext cx="59789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Conhecendo um pouco de orçamento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Elaboração do orçamento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MARANHÃO: alguns números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Ciclo de gestão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Plano de Gestão Anual - PGA</a:t>
            </a:r>
          </a:p>
        </p:txBody>
      </p:sp>
    </p:spTree>
    <p:extLst>
      <p:ext uri="{BB962C8B-B14F-4D97-AF65-F5344CB8AC3E}">
        <p14:creationId xmlns:p14="http://schemas.microsoft.com/office/powerpoint/2010/main" val="36757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9338346" y="369600"/>
            <a:ext cx="1696811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ROTEIRO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 rot="10800000" flipV="1">
            <a:off x="930442" y="1926954"/>
            <a:ext cx="98177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“O orçamento deve ser equilibrado, o Tesouro Público deve ser reposto, a dívida pública deve ser reduzida, a arrogância dos funcionários públicos deve ser moderada e controlada, e a ajuda a outros países deve ser eliminada, para que Roma não vá à falência. As pessoas devem novamente aprender a trabalhar, em vez de viver à custa do Estado.“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ctr"/>
            <a:r>
              <a:rPr lang="pt-BR" sz="2400" b="1" dirty="0"/>
              <a:t>C</a:t>
            </a:r>
            <a:r>
              <a:rPr lang="pt-BR" sz="2000" b="1" dirty="0"/>
              <a:t>itação de Marco Túlio Cícero (55 A.c.)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4933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6563062" y="369600"/>
            <a:ext cx="526496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CONCEITOS ORÇAMENTÁRIOS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457200" y="2197768"/>
            <a:ext cx="11413958" cy="439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003366"/>
                </a:solidFill>
                <a:ea typeface="ＭＳ Ｐゴシック" pitchFamily="34" charset="-128"/>
              </a:defRPr>
            </a:lvl1pPr>
            <a:lvl2pPr marL="742950" lvl="1" indent="-28575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2200">
                <a:ea typeface="ＭＳ Ｐゴシック" pitchFamily="34" charset="-128"/>
              </a:defRPr>
            </a:lvl2pPr>
            <a:lvl3pPr marL="1143000" lvl="2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F5F5F"/>
                </a:solidFill>
                <a:ea typeface="ＭＳ Ｐゴシック" pitchFamily="34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pt-BR" altLang="pt-BR" sz="2800" dirty="0"/>
              <a:t>TIPOS DE DESPESAS</a:t>
            </a:r>
          </a:p>
          <a:p>
            <a:pPr lvl="1"/>
            <a:r>
              <a:rPr lang="pt-BR" altLang="pt-BR" sz="2400" dirty="0"/>
              <a:t>Despesa Corrente</a:t>
            </a:r>
          </a:p>
          <a:p>
            <a:pPr lvl="2"/>
            <a:r>
              <a:rPr lang="pt-BR" altLang="pt-BR" sz="2400" dirty="0"/>
              <a:t>Pessoal e Encargos Sociais / Outras Despesas Correntes</a:t>
            </a:r>
          </a:p>
          <a:p>
            <a:pPr lvl="1"/>
            <a:r>
              <a:rPr lang="pt-BR" altLang="pt-BR" sz="2400" dirty="0"/>
              <a:t>Despesa de Capital</a:t>
            </a:r>
          </a:p>
          <a:p>
            <a:pPr lvl="2"/>
            <a:r>
              <a:rPr lang="pt-BR" altLang="pt-BR" sz="2400" dirty="0"/>
              <a:t>Investimentos / Inversões Financeiras</a:t>
            </a:r>
          </a:p>
        </p:txBody>
      </p:sp>
    </p:spTree>
    <p:extLst>
      <p:ext uri="{BB962C8B-B14F-4D97-AF65-F5344CB8AC3E}">
        <p14:creationId xmlns:p14="http://schemas.microsoft.com/office/powerpoint/2010/main" val="231612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3819863" y="369600"/>
            <a:ext cx="833946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ESQUEMA DA ELABORAÇÃO DOS ORÇAMENTOS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de cantos arredondados 3"/>
          <p:cNvSpPr/>
          <p:nvPr/>
        </p:nvSpPr>
        <p:spPr>
          <a:xfrm>
            <a:off x="3322895" y="1802676"/>
            <a:ext cx="2325179" cy="82778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Estima Receita</a:t>
            </a:r>
          </a:p>
        </p:txBody>
      </p:sp>
      <p:sp>
        <p:nvSpPr>
          <p:cNvPr id="9" name="Retângulo de cantos arredondados 4"/>
          <p:cNvSpPr/>
          <p:nvPr/>
        </p:nvSpPr>
        <p:spPr>
          <a:xfrm>
            <a:off x="6665497" y="1802676"/>
            <a:ext cx="2325179" cy="82778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Fixa Despesa</a:t>
            </a:r>
          </a:p>
        </p:txBody>
      </p:sp>
      <p:cxnSp>
        <p:nvCxnSpPr>
          <p:cNvPr id="10" name="Conector angulado 6"/>
          <p:cNvCxnSpPr>
            <a:cxnSpLocks noChangeShapeType="1"/>
          </p:cNvCxnSpPr>
          <p:nvPr/>
        </p:nvCxnSpPr>
        <p:spPr bwMode="auto">
          <a:xfrm>
            <a:off x="5648074" y="2216567"/>
            <a:ext cx="983821" cy="165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tângulo de cantos arredondados 7"/>
          <p:cNvSpPr/>
          <p:nvPr/>
        </p:nvSpPr>
        <p:spPr>
          <a:xfrm>
            <a:off x="3188749" y="3288352"/>
            <a:ext cx="2593469" cy="827781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002060"/>
                </a:solidFill>
              </a:rPr>
              <a:t>Fontes de Financiamento</a:t>
            </a:r>
          </a:p>
        </p:txBody>
      </p:sp>
      <p:sp>
        <p:nvSpPr>
          <p:cNvPr id="12" name="Retângulo de cantos arredondados 8"/>
          <p:cNvSpPr/>
          <p:nvPr/>
        </p:nvSpPr>
        <p:spPr>
          <a:xfrm>
            <a:off x="7160961" y="3288351"/>
            <a:ext cx="2593469" cy="827781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002060"/>
                </a:solidFill>
              </a:rPr>
              <a:t>Categorias de Despesa</a:t>
            </a:r>
          </a:p>
        </p:txBody>
      </p:sp>
      <p:cxnSp>
        <p:nvCxnSpPr>
          <p:cNvPr id="13" name="Conector angulado 9"/>
          <p:cNvCxnSpPr>
            <a:cxnSpLocks noChangeShapeType="1"/>
          </p:cNvCxnSpPr>
          <p:nvPr/>
        </p:nvCxnSpPr>
        <p:spPr bwMode="auto">
          <a:xfrm>
            <a:off x="4485483" y="2658786"/>
            <a:ext cx="200110" cy="6022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ector angulado 9"/>
          <p:cNvCxnSpPr>
            <a:cxnSpLocks noChangeShapeType="1"/>
          </p:cNvCxnSpPr>
          <p:nvPr/>
        </p:nvCxnSpPr>
        <p:spPr bwMode="auto">
          <a:xfrm>
            <a:off x="7751713" y="2658289"/>
            <a:ext cx="938476" cy="6022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r="41911" b="7817"/>
          <a:stretch>
            <a:fillRect/>
          </a:stretch>
        </p:blipFill>
        <p:spPr bwMode="auto">
          <a:xfrm>
            <a:off x="3449552" y="4736558"/>
            <a:ext cx="1697537" cy="169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9" t="51839" r="23051" b="31601"/>
          <a:stretch>
            <a:fillRect/>
          </a:stretch>
        </p:blipFill>
        <p:spPr bwMode="auto">
          <a:xfrm>
            <a:off x="7160961" y="4558129"/>
            <a:ext cx="2592638" cy="205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85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6563062" y="369600"/>
            <a:ext cx="449828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MOMENTOS DA DESPESA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903494" y="1276350"/>
            <a:ext cx="5710989" cy="53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pt-BR" sz="2000" dirty="0" err="1">
                <a:ea typeface="ＭＳ Ｐゴシック" pitchFamily="34" charset="-128"/>
              </a:rPr>
              <a:t>Projeto</a:t>
            </a:r>
            <a:r>
              <a:rPr lang="en-US" altLang="pt-BR" sz="2000" dirty="0">
                <a:ea typeface="ＭＳ Ｐゴシック" pitchFamily="34" charset="-128"/>
              </a:rPr>
              <a:t> de Lei</a:t>
            </a:r>
          </a:p>
          <a:p>
            <a:r>
              <a:rPr lang="en-US" altLang="pt-BR" sz="2000" dirty="0">
                <a:ea typeface="ＭＳ Ｐゴシック" pitchFamily="34" charset="-128"/>
              </a:rPr>
              <a:t>Lei</a:t>
            </a:r>
          </a:p>
          <a:p>
            <a:r>
              <a:rPr lang="en-US" altLang="pt-BR" sz="2000" dirty="0">
                <a:ea typeface="ＭＳ Ｐゴシック" pitchFamily="34" charset="-128"/>
              </a:rPr>
              <a:t>Lei + </a:t>
            </a:r>
            <a:r>
              <a:rPr lang="en-US" altLang="pt-BR" sz="2000" dirty="0" err="1">
                <a:ea typeface="ＭＳ Ｐゴシック" pitchFamily="34" charset="-128"/>
              </a:rPr>
              <a:t>Crédito</a:t>
            </a:r>
            <a:endParaRPr lang="en-US" altLang="pt-BR" sz="2000" dirty="0">
              <a:ea typeface="ＭＳ Ｐゴシック" pitchFamily="34" charset="-128"/>
            </a:endParaRPr>
          </a:p>
          <a:p>
            <a:r>
              <a:rPr lang="en-US" altLang="pt-BR" sz="2000" dirty="0" err="1">
                <a:ea typeface="ＭＳ Ｐゴシック" pitchFamily="34" charset="-128"/>
              </a:rPr>
              <a:t>Empenhado</a:t>
            </a:r>
            <a:endParaRPr lang="en-US" altLang="pt-BR" sz="2000" dirty="0">
              <a:ea typeface="ＭＳ Ｐゴシック" pitchFamily="34" charset="-128"/>
            </a:endParaRPr>
          </a:p>
          <a:p>
            <a:r>
              <a:rPr lang="en-US" altLang="pt-BR" sz="2000" dirty="0" err="1">
                <a:ea typeface="ＭＳ Ｐゴシック" pitchFamily="34" charset="-128"/>
              </a:rPr>
              <a:t>Liquidado</a:t>
            </a:r>
            <a:endParaRPr lang="en-US" altLang="pt-BR" sz="2000" dirty="0">
              <a:ea typeface="ＭＳ Ｐゴシック" pitchFamily="34" charset="-128"/>
            </a:endParaRPr>
          </a:p>
          <a:p>
            <a:r>
              <a:rPr lang="en-US" altLang="pt-BR" sz="2000" dirty="0">
                <a:ea typeface="ＭＳ Ｐゴシック" pitchFamily="34" charset="-128"/>
              </a:rPr>
              <a:t>Pago</a:t>
            </a:r>
          </a:p>
          <a:p>
            <a:endParaRPr lang="en-US" altLang="pt-BR" sz="2000" dirty="0">
              <a:ea typeface="ＭＳ Ｐゴシック" pitchFamily="34" charset="-128"/>
            </a:endParaRPr>
          </a:p>
          <a:p>
            <a:endParaRPr lang="en-US" altLang="pt-BR" sz="2000" dirty="0">
              <a:ea typeface="ＭＳ Ｐゴシック" pitchFamily="34" charset="-128"/>
            </a:endParaRPr>
          </a:p>
          <a:p>
            <a:endParaRPr lang="en-US" altLang="pt-BR" sz="2000" dirty="0">
              <a:ea typeface="ＭＳ Ｐゴシック" pitchFamily="34" charset="-128"/>
            </a:endParaRPr>
          </a:p>
          <a:p>
            <a:r>
              <a:rPr lang="en-US" altLang="pt-BR" sz="2000" dirty="0">
                <a:ea typeface="ＭＳ Ｐゴシック" pitchFamily="34" charset="-128"/>
              </a:rPr>
              <a:t>RAP </a:t>
            </a:r>
            <a:r>
              <a:rPr lang="en-US" altLang="pt-BR" sz="2000" dirty="0" err="1">
                <a:ea typeface="ＭＳ Ｐゴシック" pitchFamily="34" charset="-128"/>
              </a:rPr>
              <a:t>não</a:t>
            </a:r>
            <a:r>
              <a:rPr lang="en-US" altLang="pt-BR" sz="2000" dirty="0">
                <a:ea typeface="ＭＳ Ｐゴシック" pitchFamily="34" charset="-128"/>
              </a:rPr>
              <a:t> </a:t>
            </a:r>
            <a:r>
              <a:rPr lang="en-US" altLang="pt-BR" sz="2000" dirty="0" err="1">
                <a:ea typeface="ＭＳ Ｐゴシック" pitchFamily="34" charset="-128"/>
              </a:rPr>
              <a:t>processado</a:t>
            </a:r>
            <a:endParaRPr lang="en-US" altLang="pt-BR" sz="2000" dirty="0">
              <a:ea typeface="ＭＳ Ｐゴシック" pitchFamily="34" charset="-128"/>
            </a:endParaRPr>
          </a:p>
          <a:p>
            <a:r>
              <a:rPr lang="en-US" altLang="pt-BR" sz="2000" dirty="0">
                <a:ea typeface="ＭＳ Ｐゴシック" pitchFamily="34" charset="-128"/>
              </a:rPr>
              <a:t>RAP </a:t>
            </a:r>
            <a:r>
              <a:rPr lang="en-US" altLang="pt-BR" sz="2000" dirty="0" err="1">
                <a:ea typeface="ＭＳ Ｐゴシック" pitchFamily="34" charset="-128"/>
              </a:rPr>
              <a:t>não</a:t>
            </a:r>
            <a:r>
              <a:rPr lang="en-US" altLang="pt-BR" sz="2000" dirty="0">
                <a:ea typeface="ＭＳ Ｐゴシック" pitchFamily="34" charset="-128"/>
              </a:rPr>
              <a:t> </a:t>
            </a:r>
            <a:r>
              <a:rPr lang="en-US" altLang="pt-BR" sz="2000" dirty="0" err="1">
                <a:ea typeface="ＭＳ Ｐゴシック" pitchFamily="34" charset="-128"/>
              </a:rPr>
              <a:t>processado</a:t>
            </a:r>
            <a:r>
              <a:rPr lang="en-US" altLang="pt-BR" sz="2000" dirty="0">
                <a:ea typeface="ＭＳ Ｐゴシック" pitchFamily="34" charset="-128"/>
              </a:rPr>
              <a:t> </a:t>
            </a:r>
            <a:r>
              <a:rPr lang="en-US" altLang="pt-BR" sz="2000" dirty="0" err="1">
                <a:ea typeface="ＭＳ Ｐゴシック" pitchFamily="34" charset="-128"/>
              </a:rPr>
              <a:t>pago</a:t>
            </a:r>
            <a:endParaRPr lang="en-US" altLang="pt-BR" sz="2000" dirty="0">
              <a:ea typeface="ＭＳ Ｐゴシック" pitchFamily="34" charset="-128"/>
            </a:endParaRPr>
          </a:p>
          <a:p>
            <a:r>
              <a:rPr lang="en-US" altLang="pt-BR" sz="2000" dirty="0">
                <a:ea typeface="ＭＳ Ｐゴシック" pitchFamily="34" charset="-128"/>
              </a:rPr>
              <a:t>RAP </a:t>
            </a:r>
            <a:r>
              <a:rPr lang="en-US" altLang="pt-BR" sz="2000" dirty="0" err="1">
                <a:ea typeface="ＭＳ Ｐゴシック" pitchFamily="34" charset="-128"/>
              </a:rPr>
              <a:t>processado</a:t>
            </a:r>
            <a:endParaRPr lang="en-US" altLang="pt-BR" sz="2000" dirty="0">
              <a:ea typeface="ＭＳ Ｐゴシック" pitchFamily="34" charset="-128"/>
            </a:endParaRPr>
          </a:p>
          <a:p>
            <a:r>
              <a:rPr lang="en-US" altLang="pt-BR" sz="2000" dirty="0">
                <a:ea typeface="ＭＳ Ｐゴシック" pitchFamily="34" charset="-128"/>
              </a:rPr>
              <a:t>RAP </a:t>
            </a:r>
            <a:r>
              <a:rPr lang="en-US" altLang="pt-BR" sz="2000" dirty="0" err="1">
                <a:ea typeface="ＭＳ Ｐゴシック" pitchFamily="34" charset="-128"/>
              </a:rPr>
              <a:t>processado</a:t>
            </a:r>
            <a:r>
              <a:rPr lang="en-US" altLang="pt-BR" sz="2000" dirty="0">
                <a:ea typeface="ＭＳ Ｐゴシック" pitchFamily="34" charset="-128"/>
              </a:rPr>
              <a:t> </a:t>
            </a:r>
            <a:r>
              <a:rPr lang="en-US" altLang="pt-BR" sz="2000" dirty="0" err="1">
                <a:ea typeface="ＭＳ Ｐゴシック" pitchFamily="34" charset="-128"/>
              </a:rPr>
              <a:t>pago</a:t>
            </a:r>
            <a:endParaRPr lang="en-US" altLang="pt-BR" sz="2000" dirty="0">
              <a:ea typeface="ＭＳ Ｐゴシック" pitchFamily="34" charset="-128"/>
            </a:endParaRPr>
          </a:p>
          <a:p>
            <a:endParaRPr lang="en-US" altLang="pt-BR" sz="2000" dirty="0">
              <a:ea typeface="ＭＳ Ｐゴシック" pitchFamily="34" charset="-128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250" y="6524625"/>
            <a:ext cx="539750" cy="33337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5759782-FDD9-41E4-B118-9A1ECDFB0A94}" type="slidenum">
              <a:rPr lang="pt-BR" altLang="pt-BR" sz="1400">
                <a:solidFill>
                  <a:schemeClr val="bg1"/>
                </a:solidFill>
                <a:latin typeface="Calibri" pitchFamily="34" charset="0"/>
              </a:rPr>
              <a:pPr/>
              <a:t>6</a:t>
            </a:fld>
            <a:endParaRPr lang="pt-BR" altLang="pt-BR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Cloud 7"/>
          <p:cNvSpPr>
            <a:spLocks/>
          </p:cNvSpPr>
          <p:nvPr/>
        </p:nvSpPr>
        <p:spPr bwMode="auto">
          <a:xfrm>
            <a:off x="1093955" y="1789028"/>
            <a:ext cx="3024187" cy="1511300"/>
          </a:xfrm>
          <a:custGeom>
            <a:avLst/>
            <a:gdLst>
              <a:gd name="T0" fmla="*/ 328547 w 43200"/>
              <a:gd name="T1" fmla="*/ 916297 h 43200"/>
              <a:gd name="T2" fmla="*/ 151217 w 43200"/>
              <a:gd name="T3" fmla="*/ 888399 h 43200"/>
              <a:gd name="T4" fmla="*/ 485014 w 43200"/>
              <a:gd name="T5" fmla="*/ 1221601 h 43200"/>
              <a:gd name="T6" fmla="*/ 407445 w 43200"/>
              <a:gd name="T7" fmla="*/ 1234937 h 43200"/>
              <a:gd name="T8" fmla="*/ 1153588 w 43200"/>
              <a:gd name="T9" fmla="*/ 1368302 h 43200"/>
              <a:gd name="T10" fmla="*/ 1106823 w 43200"/>
              <a:gd name="T11" fmla="*/ 1307395 h 43200"/>
              <a:gd name="T12" fmla="*/ 2018114 w 43200"/>
              <a:gd name="T13" fmla="*/ 1216420 h 43200"/>
              <a:gd name="T14" fmla="*/ 1999422 w 43200"/>
              <a:gd name="T15" fmla="*/ 1283243 h 43200"/>
              <a:gd name="T16" fmla="*/ 2389295 w 43200"/>
              <a:gd name="T17" fmla="*/ 803479 h 43200"/>
              <a:gd name="T18" fmla="*/ 2616891 w 43200"/>
              <a:gd name="T19" fmla="*/ 1053267 h 43200"/>
              <a:gd name="T20" fmla="*/ 2926185 w 43200"/>
              <a:gd name="T21" fmla="*/ 537450 h 43200"/>
              <a:gd name="T22" fmla="*/ 2824814 w 43200"/>
              <a:gd name="T23" fmla="*/ 631120 h 43200"/>
              <a:gd name="T24" fmla="*/ 2682978 w 43200"/>
              <a:gd name="T25" fmla="*/ 189931 h 43200"/>
              <a:gd name="T26" fmla="*/ 2688299 w 43200"/>
              <a:gd name="T27" fmla="*/ 234176 h 43200"/>
              <a:gd name="T28" fmla="*/ 2035686 w 43200"/>
              <a:gd name="T29" fmla="*/ 138335 h 43200"/>
              <a:gd name="T30" fmla="*/ 2087632 w 43200"/>
              <a:gd name="T31" fmla="*/ 81909 h 43200"/>
              <a:gd name="T32" fmla="*/ 1550042 w 43200"/>
              <a:gd name="T33" fmla="*/ 165218 h 43200"/>
              <a:gd name="T34" fmla="*/ 1575175 w 43200"/>
              <a:gd name="T35" fmla="*/ 116563 h 43200"/>
              <a:gd name="T36" fmla="*/ 980109 w 43200"/>
              <a:gd name="T37" fmla="*/ 181740 h 43200"/>
              <a:gd name="T38" fmla="*/ 1071119 w 43200"/>
              <a:gd name="T39" fmla="*/ 228925 h 43200"/>
              <a:gd name="T40" fmla="*/ 288922 w 43200"/>
              <a:gd name="T41" fmla="*/ 552676 h 43200"/>
              <a:gd name="T42" fmla="*/ 273030 w 43200"/>
              <a:gd name="T43" fmla="*/ 50300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CECEE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pt-BR">
                <a:solidFill>
                  <a:srgbClr val="800000"/>
                </a:solidFill>
                <a:latin typeface="Calibri" pitchFamily="34" charset="0"/>
              </a:rPr>
              <a:t>Orçamento do exercício</a:t>
            </a:r>
          </a:p>
        </p:txBody>
      </p:sp>
      <p:sp>
        <p:nvSpPr>
          <p:cNvPr id="12" name="Cloud 8"/>
          <p:cNvSpPr>
            <a:spLocks/>
          </p:cNvSpPr>
          <p:nvPr/>
        </p:nvSpPr>
        <p:spPr bwMode="auto">
          <a:xfrm>
            <a:off x="1093955" y="4722811"/>
            <a:ext cx="3024187" cy="1512888"/>
          </a:xfrm>
          <a:custGeom>
            <a:avLst/>
            <a:gdLst>
              <a:gd name="T0" fmla="*/ 328547 w 43200"/>
              <a:gd name="T1" fmla="*/ 916297 h 43200"/>
              <a:gd name="T2" fmla="*/ 151217 w 43200"/>
              <a:gd name="T3" fmla="*/ 888399 h 43200"/>
              <a:gd name="T4" fmla="*/ 485014 w 43200"/>
              <a:gd name="T5" fmla="*/ 1221601 h 43200"/>
              <a:gd name="T6" fmla="*/ 407445 w 43200"/>
              <a:gd name="T7" fmla="*/ 1234937 h 43200"/>
              <a:gd name="T8" fmla="*/ 1153588 w 43200"/>
              <a:gd name="T9" fmla="*/ 1368302 h 43200"/>
              <a:gd name="T10" fmla="*/ 1106823 w 43200"/>
              <a:gd name="T11" fmla="*/ 1307395 h 43200"/>
              <a:gd name="T12" fmla="*/ 2018114 w 43200"/>
              <a:gd name="T13" fmla="*/ 1216420 h 43200"/>
              <a:gd name="T14" fmla="*/ 1999422 w 43200"/>
              <a:gd name="T15" fmla="*/ 1283243 h 43200"/>
              <a:gd name="T16" fmla="*/ 2389295 w 43200"/>
              <a:gd name="T17" fmla="*/ 803479 h 43200"/>
              <a:gd name="T18" fmla="*/ 2616891 w 43200"/>
              <a:gd name="T19" fmla="*/ 1053267 h 43200"/>
              <a:gd name="T20" fmla="*/ 2926185 w 43200"/>
              <a:gd name="T21" fmla="*/ 537450 h 43200"/>
              <a:gd name="T22" fmla="*/ 2824814 w 43200"/>
              <a:gd name="T23" fmla="*/ 631120 h 43200"/>
              <a:gd name="T24" fmla="*/ 2682978 w 43200"/>
              <a:gd name="T25" fmla="*/ 189931 h 43200"/>
              <a:gd name="T26" fmla="*/ 2688299 w 43200"/>
              <a:gd name="T27" fmla="*/ 234176 h 43200"/>
              <a:gd name="T28" fmla="*/ 2035686 w 43200"/>
              <a:gd name="T29" fmla="*/ 138335 h 43200"/>
              <a:gd name="T30" fmla="*/ 2087632 w 43200"/>
              <a:gd name="T31" fmla="*/ 81909 h 43200"/>
              <a:gd name="T32" fmla="*/ 1550042 w 43200"/>
              <a:gd name="T33" fmla="*/ 165218 h 43200"/>
              <a:gd name="T34" fmla="*/ 1575175 w 43200"/>
              <a:gd name="T35" fmla="*/ 116563 h 43200"/>
              <a:gd name="T36" fmla="*/ 980109 w 43200"/>
              <a:gd name="T37" fmla="*/ 181740 h 43200"/>
              <a:gd name="T38" fmla="*/ 1071119 w 43200"/>
              <a:gd name="T39" fmla="*/ 228925 h 43200"/>
              <a:gd name="T40" fmla="*/ 288922 w 43200"/>
              <a:gd name="T41" fmla="*/ 552676 h 43200"/>
              <a:gd name="T42" fmla="*/ 273030 w 43200"/>
              <a:gd name="T43" fmla="*/ 50300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CECEE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pt-BR">
                <a:solidFill>
                  <a:srgbClr val="800000"/>
                </a:solidFill>
                <a:latin typeface="Calibri" pitchFamily="34" charset="0"/>
              </a:rPr>
              <a:t>Orçamento de exercícios anteriores</a:t>
            </a:r>
          </a:p>
        </p:txBody>
      </p:sp>
    </p:spTree>
    <p:extLst>
      <p:ext uri="{BB962C8B-B14F-4D97-AF65-F5344CB8AC3E}">
        <p14:creationId xmlns:p14="http://schemas.microsoft.com/office/powerpoint/2010/main" val="8341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4069967" y="89744"/>
            <a:ext cx="7363491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A EXPERIÊNCIA COM O ORÇAMENTO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DIAGNÓSTICO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305" y="1191289"/>
            <a:ext cx="9165173" cy="554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2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8775639" y="263098"/>
            <a:ext cx="259955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DIAGNÓSTICO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8" y="1215566"/>
            <a:ext cx="8663342" cy="56112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775639" y="2165685"/>
            <a:ext cx="32559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As despesas com pessoal e encargos sociais cresceram 11,70% entre 2015 e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Em média (2013-2015), a despesa de pessoal corresponde a 61% do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Em 2015, esse percentual subiu para 68%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57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8775639" y="263098"/>
            <a:ext cx="259955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DIAGNÓSTICO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126" y="1259137"/>
            <a:ext cx="9063790" cy="54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69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511</Words>
  <Application>Microsoft Office PowerPoint</Application>
  <PresentationFormat>Widescreen</PresentationFormat>
  <Paragraphs>116</Paragraphs>
  <Slides>19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 Unicode MS</vt:lpstr>
      <vt:lpstr>ＭＳ Ｐゴシック</vt:lpstr>
      <vt:lpstr>ＭＳ Ｐゴシック</vt:lpstr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Mauro Carozzo</dc:creator>
  <cp:lastModifiedBy>Cedecon Conta</cp:lastModifiedBy>
  <cp:revision>40</cp:revision>
  <dcterms:created xsi:type="dcterms:W3CDTF">2016-06-17T20:15:44Z</dcterms:created>
  <dcterms:modified xsi:type="dcterms:W3CDTF">2016-06-21T17:24:23Z</dcterms:modified>
</cp:coreProperties>
</file>