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59" r:id="rId5"/>
    <p:sldId id="260" r:id="rId6"/>
    <p:sldId id="263" r:id="rId7"/>
    <p:sldId id="261" r:id="rId8"/>
    <p:sldId id="265" r:id="rId9"/>
    <p:sldId id="268" r:id="rId10"/>
    <p:sldId id="269" r:id="rId11"/>
    <p:sldId id="264" r:id="rId12"/>
    <p:sldId id="262" r:id="rId13"/>
    <p:sldId id="27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6EB8C-7159-46DB-B751-A06353E955C7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4D20-F241-4DF0-B56D-E6FFA99C8D6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4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Sugestão: destacar o modo participativo e democrático da construção do PDI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61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Sugestão:</a:t>
            </a:r>
            <a:r>
              <a:rPr lang="pt-BR" baseline="0" dirty="0"/>
              <a:t> utilizar este slide para destacar s principais conteúdos de cada eixo.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4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Sugestão:</a:t>
            </a:r>
            <a:r>
              <a:rPr lang="pt-BR" baseline="0" dirty="0"/>
              <a:t> utilizar este slide para destacar s principais conteúdos de cada eixo.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30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83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6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04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06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31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63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8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0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26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4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10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6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7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78D0-998F-4A68-B656-6A86259C3685}" type="datetimeFigureOut">
              <a:rPr lang="pt-BR" smtClean="0"/>
              <a:t>20/06/16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53AE-7605-4949-8DC4-15E1EECCB8C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5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5888" y="3292548"/>
            <a:ext cx="5922497" cy="1655762"/>
          </a:xfrm>
        </p:spPr>
        <p:txBody>
          <a:bodyPr/>
          <a:lstStyle/>
          <a:p>
            <a:r>
              <a:rPr lang="pt-BR" dirty="0"/>
              <a:t>O PDI como Instrumento Estratégico de Desenvolvimento da UEMA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269231"/>
            <a:ext cx="4445023" cy="6338460"/>
          </a:xfrm>
          <a:prstGeom prst="rect">
            <a:avLst/>
          </a:prstGeom>
        </p:spPr>
      </p:pic>
      <p:pic>
        <p:nvPicPr>
          <p:cNvPr id="5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02" y="1080617"/>
            <a:ext cx="4145270" cy="14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559830" y="4481281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Gustavo </a:t>
            </a:r>
            <a:r>
              <a:rPr lang="pt-BR" dirty="0"/>
              <a:t>Pereira da Costa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99794" y="605007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de junho de 2016</a:t>
            </a:r>
          </a:p>
        </p:txBody>
      </p:sp>
    </p:spTree>
    <p:extLst>
      <p:ext uri="{BB962C8B-B14F-4D97-AF65-F5344CB8AC3E}">
        <p14:creationId xmlns:p14="http://schemas.microsoft.com/office/powerpoint/2010/main" val="3867766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04684" y="391336"/>
            <a:ext cx="5038239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PERSPECTIVAS E DIRETRIZES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55"/>
          <p:cNvSpPr/>
          <p:nvPr/>
        </p:nvSpPr>
        <p:spPr>
          <a:xfrm>
            <a:off x="2198322" y="1235151"/>
            <a:ext cx="8568952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DIRETRIZES  ESTRATÉGICAS</a:t>
            </a:r>
            <a:endParaRPr lang="pt-BR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 rot="16200000">
            <a:off x="-1067147" y="3680917"/>
            <a:ext cx="5431532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</a:t>
            </a:r>
            <a:r>
              <a:rPr lang="pt-BR" sz="2400" b="1" baseline="0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COMPETÊNCIA</a:t>
            </a:r>
            <a:endParaRPr lang="pt-B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81338" y="3106052"/>
            <a:ext cx="3014398" cy="1426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Prover e qualificar os quadros de pessoal docente e técnico-administrativo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887824" y="3106052"/>
            <a:ext cx="3014398" cy="1426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Modernizar e ampliar a infraestrutura física e de equipamentos dos campi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4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micírculo 3"/>
          <p:cNvSpPr/>
          <p:nvPr/>
        </p:nvSpPr>
        <p:spPr>
          <a:xfrm rot="5400000">
            <a:off x="3753392" y="1442215"/>
            <a:ext cx="4689901" cy="5134708"/>
          </a:xfrm>
          <a:prstGeom prst="blockArc">
            <a:avLst>
              <a:gd name="adj1" fmla="val 10800000"/>
              <a:gd name="adj2" fmla="val 7865138"/>
              <a:gd name="adj3" fmla="val 9298"/>
            </a:avLst>
          </a:prstGeom>
          <a:solidFill>
            <a:schemeClr val="bg1">
              <a:lumMod val="85000"/>
            </a:schemeClr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3530989" y="1664619"/>
            <a:ext cx="5134708" cy="4689901"/>
            <a:chOff x="3530989" y="1664619"/>
            <a:chExt cx="5134708" cy="4689901"/>
          </a:xfrm>
        </p:grpSpPr>
        <p:sp>
          <p:nvSpPr>
            <p:cNvPr id="35" name="Semicírculo 34"/>
            <p:cNvSpPr/>
            <p:nvPr/>
          </p:nvSpPr>
          <p:spPr>
            <a:xfrm rot="5400000">
              <a:off x="3753392" y="1442216"/>
              <a:ext cx="4689901" cy="5134708"/>
            </a:xfrm>
            <a:prstGeom prst="blockArc">
              <a:avLst>
                <a:gd name="adj1" fmla="val 10800000"/>
                <a:gd name="adj2" fmla="val 7865138"/>
                <a:gd name="adj3" fmla="val 9298"/>
              </a:avLst>
            </a:prstGeom>
            <a:solidFill>
              <a:schemeClr val="bg1">
                <a:lumMod val="85000"/>
              </a:schemeClr>
            </a:solidFill>
            <a:ln cap="flat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6" name="Triângulo isósceles 35"/>
            <p:cNvSpPr/>
            <p:nvPr/>
          </p:nvSpPr>
          <p:spPr>
            <a:xfrm rot="2408698">
              <a:off x="4168220" y="2092205"/>
              <a:ext cx="805589" cy="492369"/>
            </a:xfrm>
            <a:prstGeom prst="triangle">
              <a:avLst>
                <a:gd name="adj" fmla="val 5330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216170" y="394222"/>
            <a:ext cx="3265317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CICLO DE GESTÃO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6"/>
          <a:srcRect l="36473" t="27722" r="34962" b="15826"/>
          <a:stretch/>
        </p:blipFill>
        <p:spPr>
          <a:xfrm>
            <a:off x="5388206" y="3233455"/>
            <a:ext cx="1420271" cy="1578079"/>
          </a:xfrm>
          <a:prstGeom prst="rect">
            <a:avLst/>
          </a:prstGeom>
        </p:spPr>
      </p:pic>
      <p:sp>
        <p:nvSpPr>
          <p:cNvPr id="9" name="Triângulo isósceles 8"/>
          <p:cNvSpPr/>
          <p:nvPr/>
        </p:nvSpPr>
        <p:spPr>
          <a:xfrm rot="2408698">
            <a:off x="4168220" y="2092204"/>
            <a:ext cx="805589" cy="492369"/>
          </a:xfrm>
          <a:prstGeom prst="triangle">
            <a:avLst>
              <a:gd name="adj" fmla="val 5330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Agrupar 36"/>
          <p:cNvGrpSpPr/>
          <p:nvPr/>
        </p:nvGrpSpPr>
        <p:grpSpPr>
          <a:xfrm>
            <a:off x="4834294" y="1214404"/>
            <a:ext cx="2528093" cy="1264046"/>
            <a:chOff x="2799953" y="2274"/>
            <a:chExt cx="2528093" cy="1264046"/>
          </a:xfrm>
        </p:grpSpPr>
        <p:sp>
          <p:nvSpPr>
            <p:cNvPr id="38" name="Retângulo Arredondado 37"/>
            <p:cNvSpPr/>
            <p:nvPr/>
          </p:nvSpPr>
          <p:spPr>
            <a:xfrm>
              <a:off x="2799953" y="2274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aixaDeTexto 38"/>
            <p:cNvSpPr txBox="1"/>
            <p:nvPr/>
          </p:nvSpPr>
          <p:spPr>
            <a:xfrm>
              <a:off x="2861659" y="63980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PDI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7083687" y="2880727"/>
            <a:ext cx="2528093" cy="1264046"/>
            <a:chOff x="4981774" y="1587460"/>
            <a:chExt cx="2528093" cy="1264046"/>
          </a:xfrm>
        </p:grpSpPr>
        <p:sp>
          <p:nvSpPr>
            <p:cNvPr id="41" name="Retângulo Arredondado 40"/>
            <p:cNvSpPr/>
            <p:nvPr/>
          </p:nvSpPr>
          <p:spPr>
            <a:xfrm>
              <a:off x="4981774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aixaDeTexto 41"/>
            <p:cNvSpPr txBox="1"/>
            <p:nvPr/>
          </p:nvSpPr>
          <p:spPr>
            <a:xfrm>
              <a:off x="5043480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PGA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Estratégico</a:t>
              </a: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6487666" y="4956181"/>
            <a:ext cx="2528093" cy="1264046"/>
            <a:chOff x="4384362" y="3872116"/>
            <a:chExt cx="2528093" cy="1264046"/>
          </a:xfrm>
        </p:grpSpPr>
        <p:sp>
          <p:nvSpPr>
            <p:cNvPr id="44" name="Retângulo Arredondado 43"/>
            <p:cNvSpPr/>
            <p:nvPr/>
          </p:nvSpPr>
          <p:spPr>
            <a:xfrm>
              <a:off x="4384362" y="3872116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aixaDeTexto 44"/>
            <p:cNvSpPr txBox="1"/>
            <p:nvPr/>
          </p:nvSpPr>
          <p:spPr>
            <a:xfrm>
              <a:off x="4446068" y="3933822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PGA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Tático</a:t>
              </a:r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3306967" y="4934516"/>
            <a:ext cx="2528093" cy="1264046"/>
            <a:chOff x="1326375" y="3886871"/>
            <a:chExt cx="2528093" cy="1264046"/>
          </a:xfrm>
        </p:grpSpPr>
        <p:sp>
          <p:nvSpPr>
            <p:cNvPr id="47" name="Retângulo Arredondado 46"/>
            <p:cNvSpPr/>
            <p:nvPr/>
          </p:nvSpPr>
          <p:spPr>
            <a:xfrm>
              <a:off x="1326375" y="3886871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aixaDeTexto 47"/>
            <p:cNvSpPr txBox="1"/>
            <p:nvPr/>
          </p:nvSpPr>
          <p:spPr>
            <a:xfrm>
              <a:off x="1388081" y="3948577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Indicadores de desempenho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2509545" y="2819887"/>
            <a:ext cx="2528093" cy="1264046"/>
            <a:chOff x="618131" y="1587460"/>
            <a:chExt cx="2528093" cy="1264046"/>
          </a:xfrm>
        </p:grpSpPr>
        <p:sp>
          <p:nvSpPr>
            <p:cNvPr id="50" name="Retângulo Arredondado 49"/>
            <p:cNvSpPr/>
            <p:nvPr/>
          </p:nvSpPr>
          <p:spPr>
            <a:xfrm>
              <a:off x="618131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aixaDeTexto 50"/>
            <p:cNvSpPr txBox="1"/>
            <p:nvPr/>
          </p:nvSpPr>
          <p:spPr>
            <a:xfrm>
              <a:off x="679837" y="1649166"/>
              <a:ext cx="2404681" cy="1140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700" kern="1200" dirty="0"/>
                <a:t>Orçamento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03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096000" y="394222"/>
            <a:ext cx="5685274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PLANO DE GESTÃO ANUAL - PGA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732971" y="1794365"/>
            <a:ext cx="10726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b="1" dirty="0"/>
              <a:t>PGA ESTRATÉGICO 2016</a:t>
            </a:r>
          </a:p>
          <a:p>
            <a:pPr algn="l"/>
            <a:endParaRPr lang="pt-BR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Recorte anual do PDI que detalha os objetivos e as ações previstas para 2016.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Plano institucional elaborado de forma colaborativa junto com a Reitoria, </a:t>
            </a:r>
            <a:r>
              <a:rPr lang="pt-BR" dirty="0" err="1"/>
              <a:t>Pró-Reitorias</a:t>
            </a:r>
            <a:r>
              <a:rPr lang="pt-BR" dirty="0"/>
              <a:t> e Unidades Estratégicas.</a:t>
            </a:r>
          </a:p>
          <a:p>
            <a:pPr lvl="1" algn="l"/>
            <a:endParaRPr lang="pt-BR" dirty="0"/>
          </a:p>
          <a:p>
            <a:pPr algn="l"/>
            <a:r>
              <a:rPr lang="pt-BR" b="1" dirty="0"/>
              <a:t>PGA TÁTICO 2016 (Centros)</a:t>
            </a:r>
          </a:p>
          <a:p>
            <a:pPr algn="l"/>
            <a:endParaRPr lang="pt-BR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Documento que detalha as ações previstas por cada Centro para o ano de 2016.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/>
              <a:t>Plano setorial elaborado de forma colaborativa junto com os gestores do Centro (Diretor de Centro, Diretores de Curso, Chefes de Departamento etc.)</a:t>
            </a:r>
          </a:p>
        </p:txBody>
      </p:sp>
    </p:spTree>
    <p:extLst>
      <p:ext uri="{BB962C8B-B14F-4D97-AF65-F5344CB8AC3E}">
        <p14:creationId xmlns:p14="http://schemas.microsoft.com/office/powerpoint/2010/main" val="185375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95888" y="3292548"/>
            <a:ext cx="5922497" cy="1655762"/>
          </a:xfrm>
        </p:spPr>
        <p:txBody>
          <a:bodyPr/>
          <a:lstStyle/>
          <a:p>
            <a:r>
              <a:rPr lang="pt-BR" dirty="0"/>
              <a:t>O PDI como Instrumento Estratégico de Desenvolvimento da UEMA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4" y="269231"/>
            <a:ext cx="4445023" cy="6338460"/>
          </a:xfrm>
          <a:prstGeom prst="rect">
            <a:avLst/>
          </a:prstGeom>
        </p:spPr>
      </p:pic>
      <p:pic>
        <p:nvPicPr>
          <p:cNvPr id="5" name="Picture 4" descr="http://www.inovacao.uema.br/wp-content/uploads/2015/09/logo_U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02" y="1080617"/>
            <a:ext cx="4145270" cy="14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699794" y="6050074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 de junho de 2016</a:t>
            </a:r>
          </a:p>
        </p:txBody>
      </p:sp>
      <p:sp>
        <p:nvSpPr>
          <p:cNvPr id="8" name="CaixaDeTexto 5"/>
          <p:cNvSpPr txBox="1"/>
          <p:nvPr/>
        </p:nvSpPr>
        <p:spPr>
          <a:xfrm>
            <a:off x="7559830" y="4481281"/>
            <a:ext cx="254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Gustavo </a:t>
            </a:r>
            <a:r>
              <a:rPr lang="pt-BR" dirty="0"/>
              <a:t>Pereira da Costa </a:t>
            </a:r>
          </a:p>
        </p:txBody>
      </p:sp>
    </p:spTree>
    <p:extLst>
      <p:ext uri="{BB962C8B-B14F-4D97-AF65-F5344CB8AC3E}">
        <p14:creationId xmlns:p14="http://schemas.microsoft.com/office/powerpoint/2010/main" val="96891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9338346" y="369600"/>
            <a:ext cx="1696811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ROTEIRO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7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81338" y="2447778"/>
            <a:ext cx="60039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Base legal do PDI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Elaboração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Eixos temáticos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Missão, visão e valores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Diretrizes estratégicas por perspectiva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Ciclo de 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Plano de Gestão Anual - PGA</a:t>
            </a:r>
          </a:p>
        </p:txBody>
      </p:sp>
    </p:spTree>
    <p:extLst>
      <p:ext uri="{BB962C8B-B14F-4D97-AF65-F5344CB8AC3E}">
        <p14:creationId xmlns:p14="http://schemas.microsoft.com/office/powerpoint/2010/main" val="3675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774475" y="2162677"/>
            <a:ext cx="10537371" cy="224676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dirty="0">
                <a:cs typeface="Arial Unicode MS" panose="020B0604020202020204" pitchFamily="34" charset="-128"/>
              </a:rPr>
              <a:t>O Ministério de Educação (MEC) por meio do Sistema Nacional de Avaliação da Educação Superior (SINAES) incluiu, como parte integrante do </a:t>
            </a:r>
            <a:r>
              <a:rPr lang="pt-BR" altLang="pt-BR" b="1" dirty="0">
                <a:cs typeface="Arial Unicode MS" panose="020B0604020202020204" pitchFamily="34" charset="-128"/>
              </a:rPr>
              <a:t>processo avaliativo das Instituições </a:t>
            </a:r>
            <a:r>
              <a:rPr lang="pt-BR" altLang="pt-BR" dirty="0">
                <a:cs typeface="Arial Unicode MS" panose="020B0604020202020204" pitchFamily="34" charset="-128"/>
              </a:rPr>
              <a:t>de Ensino Superior – IES, o seu </a:t>
            </a:r>
            <a:r>
              <a:rPr lang="pt-BR" altLang="pt-BR" b="1" dirty="0">
                <a:cs typeface="Arial Unicode MS" panose="020B0604020202020204" pitchFamily="34" charset="-128"/>
              </a:rPr>
              <a:t>planejamento estratégico</a:t>
            </a:r>
            <a:r>
              <a:rPr lang="pt-BR" altLang="pt-BR" dirty="0">
                <a:cs typeface="Arial Unicode MS" panose="020B0604020202020204" pitchFamily="34" charset="-128"/>
              </a:rPr>
              <a:t>, sintetizado no que se convencionou denominar de Plano de Desenvolvimento Institucional – PDI.</a:t>
            </a: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775639" y="263098"/>
            <a:ext cx="253620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INTRODUÇÃO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7664791" y="6308726"/>
            <a:ext cx="3951851" cy="2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1400" dirty="0">
                <a:solidFill>
                  <a:schemeClr val="tx1"/>
                </a:solidFill>
              </a:rPr>
              <a:t>Fonte: </a:t>
            </a:r>
            <a:r>
              <a:rPr lang="pt-BR" sz="1400" dirty="0"/>
              <a:t>Lei N° 10.861/2004 e </a:t>
            </a:r>
            <a:r>
              <a:rPr lang="pt-BR" altLang="pt-BR" sz="1400" dirty="0">
                <a:solidFill>
                  <a:srgbClr val="000000"/>
                </a:solidFill>
              </a:rPr>
              <a:t>Decreto Nº 5.773/2006</a:t>
            </a:r>
            <a:endParaRPr lang="pt-BR" altLang="pt-BR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47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9084047" y="322428"/>
            <a:ext cx="252742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ELABORAÇÃO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9942" y="169863"/>
            <a:ext cx="13041936" cy="72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/>
          <p:nvPr/>
        </p:nvSpPr>
        <p:spPr>
          <a:xfrm>
            <a:off x="616308" y="1714375"/>
            <a:ext cx="9851677" cy="4446536"/>
          </a:xfrm>
          <a:custGeom>
            <a:avLst/>
            <a:gdLst>
              <a:gd name="connsiteX0" fmla="*/ 618132 w 9851677"/>
              <a:gd name="connsiteY0" fmla="*/ 83945 h 4446536"/>
              <a:gd name="connsiteX1" fmla="*/ 8771532 w 9851677"/>
              <a:gd name="connsiteY1" fmla="*/ 144905 h 4446536"/>
              <a:gd name="connsiteX2" fmla="*/ 9381132 w 9851677"/>
              <a:gd name="connsiteY2" fmla="*/ 1425065 h 4446536"/>
              <a:gd name="connsiteX3" fmla="*/ 5220612 w 9851677"/>
              <a:gd name="connsiteY3" fmla="*/ 2126105 h 4446536"/>
              <a:gd name="connsiteX4" fmla="*/ 1227732 w 9851677"/>
              <a:gd name="connsiteY4" fmla="*/ 2171825 h 4446536"/>
              <a:gd name="connsiteX5" fmla="*/ 176172 w 9851677"/>
              <a:gd name="connsiteY5" fmla="*/ 2827145 h 4446536"/>
              <a:gd name="connsiteX6" fmla="*/ 160932 w 9851677"/>
              <a:gd name="connsiteY6" fmla="*/ 3726305 h 4446536"/>
              <a:gd name="connsiteX7" fmla="*/ 1761132 w 9851677"/>
              <a:gd name="connsiteY7" fmla="*/ 4396865 h 4446536"/>
              <a:gd name="connsiteX8" fmla="*/ 7796172 w 9851677"/>
              <a:gd name="connsiteY8" fmla="*/ 4396865 h 4446536"/>
              <a:gd name="connsiteX9" fmla="*/ 7796172 w 9851677"/>
              <a:gd name="connsiteY9" fmla="*/ 4396865 h 4446536"/>
              <a:gd name="connsiteX10" fmla="*/ 7796172 w 9851677"/>
              <a:gd name="connsiteY10" fmla="*/ 4396865 h 444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1677" h="4446536">
                <a:moveTo>
                  <a:pt x="618132" y="83945"/>
                </a:moveTo>
                <a:cubicBezTo>
                  <a:pt x="3964582" y="2665"/>
                  <a:pt x="7311032" y="-78615"/>
                  <a:pt x="8771532" y="144905"/>
                </a:cubicBezTo>
                <a:cubicBezTo>
                  <a:pt x="10232032" y="368425"/>
                  <a:pt x="9972952" y="1094865"/>
                  <a:pt x="9381132" y="1425065"/>
                </a:cubicBezTo>
                <a:cubicBezTo>
                  <a:pt x="8789312" y="1755265"/>
                  <a:pt x="6579512" y="2001645"/>
                  <a:pt x="5220612" y="2126105"/>
                </a:cubicBezTo>
                <a:cubicBezTo>
                  <a:pt x="3861712" y="2250565"/>
                  <a:pt x="2068472" y="2054985"/>
                  <a:pt x="1227732" y="2171825"/>
                </a:cubicBezTo>
                <a:cubicBezTo>
                  <a:pt x="386992" y="2288665"/>
                  <a:pt x="353972" y="2568065"/>
                  <a:pt x="176172" y="2827145"/>
                </a:cubicBezTo>
                <a:cubicBezTo>
                  <a:pt x="-1628" y="3086225"/>
                  <a:pt x="-103228" y="3464685"/>
                  <a:pt x="160932" y="3726305"/>
                </a:cubicBezTo>
                <a:cubicBezTo>
                  <a:pt x="425092" y="3987925"/>
                  <a:pt x="488592" y="4285105"/>
                  <a:pt x="1761132" y="4396865"/>
                </a:cubicBezTo>
                <a:cubicBezTo>
                  <a:pt x="3033672" y="4508625"/>
                  <a:pt x="7796172" y="4396865"/>
                  <a:pt x="7796172" y="4396865"/>
                </a:cubicBezTo>
                <a:lnTo>
                  <a:pt x="7796172" y="4396865"/>
                </a:lnTo>
                <a:lnTo>
                  <a:pt x="7796172" y="4396865"/>
                </a:ln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3287713" y="107500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8245198" y="369098"/>
            <a:ext cx="324858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EIXOS TEMÁTICOS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97073" y="1472107"/>
            <a:ext cx="1662346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PERFIL </a:t>
            </a:r>
          </a:p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095332" y="1438817"/>
            <a:ext cx="18431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DIRETRIZES</a:t>
            </a:r>
          </a:p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ESTRATÉGICAS</a:t>
            </a:r>
          </a:p>
        </p:txBody>
      </p:sp>
      <p:sp>
        <p:nvSpPr>
          <p:cNvPr id="11" name="Retângulo de cantos arredondados 1"/>
          <p:cNvSpPr>
            <a:spLocks noChangeArrowheads="1"/>
          </p:cNvSpPr>
          <p:nvPr/>
        </p:nvSpPr>
        <p:spPr bwMode="auto">
          <a:xfrm>
            <a:off x="289009" y="1365744"/>
            <a:ext cx="935038" cy="9001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tângulo de cantos arredondados 12"/>
          <p:cNvSpPr>
            <a:spLocks noChangeArrowheads="1"/>
          </p:cNvSpPr>
          <p:nvPr/>
        </p:nvSpPr>
        <p:spPr bwMode="auto">
          <a:xfrm>
            <a:off x="3112944" y="1403809"/>
            <a:ext cx="936625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43504" y="1523440"/>
            <a:ext cx="98684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>
                <a:solidFill>
                  <a:srgbClr val="000000"/>
                </a:solidFill>
              </a:rPr>
              <a:t>PPI </a:t>
            </a:r>
          </a:p>
        </p:txBody>
      </p:sp>
      <p:sp>
        <p:nvSpPr>
          <p:cNvPr id="14" name="Retângulo de cantos arredondados 1"/>
          <p:cNvSpPr>
            <a:spLocks noChangeArrowheads="1"/>
          </p:cNvSpPr>
          <p:nvPr/>
        </p:nvSpPr>
        <p:spPr bwMode="auto">
          <a:xfrm>
            <a:off x="6035440" y="1418665"/>
            <a:ext cx="935038" cy="9001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440854" y="1552468"/>
            <a:ext cx="25923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chemeClr val="tx1"/>
                </a:solidFill>
              </a:rPr>
              <a:t>PLANO DE OFERTA DE CURSOS </a:t>
            </a:r>
          </a:p>
        </p:txBody>
      </p:sp>
      <p:sp>
        <p:nvSpPr>
          <p:cNvPr id="16" name="Retângulo de cantos arredondados 1"/>
          <p:cNvSpPr>
            <a:spLocks noChangeArrowheads="1"/>
          </p:cNvSpPr>
          <p:nvPr/>
        </p:nvSpPr>
        <p:spPr bwMode="auto">
          <a:xfrm>
            <a:off x="8432791" y="1418665"/>
            <a:ext cx="935038" cy="9001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0047280" y="2944604"/>
            <a:ext cx="2040273" cy="4289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rPr>
              <a:t>CORPO DOCENTE</a:t>
            </a:r>
          </a:p>
        </p:txBody>
      </p:sp>
      <p:sp>
        <p:nvSpPr>
          <p:cNvPr id="18" name="Retângulo de cantos arredondados 1"/>
          <p:cNvSpPr>
            <a:spLocks noChangeArrowheads="1"/>
          </p:cNvSpPr>
          <p:nvPr/>
        </p:nvSpPr>
        <p:spPr bwMode="auto">
          <a:xfrm>
            <a:off x="9039217" y="2680175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189100" y="3493593"/>
            <a:ext cx="2883771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rPr>
              <a:t>CORPO TÉCNICO/ADMINISTRATIVO</a:t>
            </a:r>
          </a:p>
        </p:txBody>
      </p:sp>
      <p:sp>
        <p:nvSpPr>
          <p:cNvPr id="20" name="Retângulo de cantos arredondados 1"/>
          <p:cNvSpPr>
            <a:spLocks noChangeArrowheads="1"/>
          </p:cNvSpPr>
          <p:nvPr/>
        </p:nvSpPr>
        <p:spPr bwMode="auto">
          <a:xfrm>
            <a:off x="5181036" y="338881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269577" y="4598791"/>
            <a:ext cx="2095959" cy="620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sz="1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Política de atendimento ao discente</a:t>
            </a:r>
            <a:endParaRPr lang="pt-BR" altLang="pt-BR" sz="1800" b="1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24" name="Retângulo de cantos arredondados 1"/>
          <p:cNvSpPr>
            <a:spLocks noChangeArrowheads="1"/>
          </p:cNvSpPr>
          <p:nvPr/>
        </p:nvSpPr>
        <p:spPr bwMode="auto">
          <a:xfrm>
            <a:off x="325066" y="4541757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305984" y="5836245"/>
            <a:ext cx="1914622" cy="795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INFRAESTRUTURA E INSTALAÇÕES</a:t>
            </a:r>
          </a:p>
        </p:txBody>
      </p:sp>
      <p:sp>
        <p:nvSpPr>
          <p:cNvPr id="26" name="Retângulo de cantos arredondados 1"/>
          <p:cNvSpPr>
            <a:spLocks noChangeArrowheads="1"/>
          </p:cNvSpPr>
          <p:nvPr/>
        </p:nvSpPr>
        <p:spPr bwMode="auto">
          <a:xfrm>
            <a:off x="2370946" y="5611539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251024" y="5692790"/>
            <a:ext cx="2807965" cy="93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CAPACIDADE E SUSTENTABILIDADE FINANCEIRA</a:t>
            </a:r>
          </a:p>
        </p:txBody>
      </p:sp>
      <p:sp>
        <p:nvSpPr>
          <p:cNvPr id="28" name="Retângulo de cantos arredondados 1"/>
          <p:cNvSpPr>
            <a:spLocks noChangeArrowheads="1"/>
          </p:cNvSpPr>
          <p:nvPr/>
        </p:nvSpPr>
        <p:spPr bwMode="auto">
          <a:xfrm>
            <a:off x="5315986" y="5643173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9415002" y="5505176"/>
            <a:ext cx="2589028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Avaliação e acompanhamento do desenvolvimento institucional</a:t>
            </a:r>
            <a:endParaRPr lang="pt-BR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30" name="Retângulo de cantos arredondados 1"/>
          <p:cNvSpPr>
            <a:spLocks noChangeArrowheads="1"/>
          </p:cNvSpPr>
          <p:nvPr/>
        </p:nvSpPr>
        <p:spPr bwMode="auto">
          <a:xfrm>
            <a:off x="8406938" y="5611539"/>
            <a:ext cx="958850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841513" y="3519866"/>
            <a:ext cx="1860813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ORGANIZAÇÃO ADMINISTRATIVA</a:t>
            </a:r>
          </a:p>
        </p:txBody>
      </p:sp>
      <p:sp>
        <p:nvSpPr>
          <p:cNvPr id="32" name="Retângulo de cantos arredondados 1"/>
          <p:cNvSpPr>
            <a:spLocks noChangeArrowheads="1"/>
          </p:cNvSpPr>
          <p:nvPr/>
        </p:nvSpPr>
        <p:spPr bwMode="auto">
          <a:xfrm>
            <a:off x="1843140" y="338881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6956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04" y="249572"/>
            <a:ext cx="9573494" cy="638345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Elipse 8"/>
          <p:cNvSpPr/>
          <p:nvPr/>
        </p:nvSpPr>
        <p:spPr>
          <a:xfrm>
            <a:off x="10261595" y="449946"/>
            <a:ext cx="391886" cy="391886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1359616" y="428173"/>
            <a:ext cx="391886" cy="391886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10312397" y="6103266"/>
            <a:ext cx="391886" cy="391886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1359616" y="6074241"/>
            <a:ext cx="391886" cy="391886"/>
          </a:xfrm>
          <a:prstGeom prst="ellipse">
            <a:avLst/>
          </a:prstGeom>
          <a:solidFill>
            <a:schemeClr val="bg1">
              <a:lumMod val="75000"/>
            </a:schemeClr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28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04684" y="391336"/>
            <a:ext cx="5038239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PERSPECTIVAS E DIRETRIZES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tângulo 59"/>
          <p:cNvSpPr/>
          <p:nvPr/>
        </p:nvSpPr>
        <p:spPr>
          <a:xfrm>
            <a:off x="2278766" y="2332378"/>
            <a:ext cx="2519927" cy="1803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Defender a UEMA como universidade pública, gratuita, autônoma e essencial para o desenvolvimento do Estado do Maranhão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5244323" y="2332378"/>
            <a:ext cx="2520723" cy="1803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Estimular as relações de cooperação com instituições públicas e privadas nacionais e internacionais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8284019" y="2332378"/>
            <a:ext cx="2519927" cy="1803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Consolidar a UEMA como a Universidade de todo o Maranhão com o fortalecimento da sua presença no continente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6801240" y="4496100"/>
            <a:ext cx="2520723" cy="1803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Posicionar a UEMA como instituição de referência acadêmica na formação de profissionais e na produção de conhecimento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3687405" y="4496100"/>
            <a:ext cx="2520723" cy="1803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Fortalecer a interação com a sociedade civil e com o poder público.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2242094" y="1235151"/>
            <a:ext cx="852518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DIRETRIZES  ESTRATÉGICAS</a:t>
            </a:r>
            <a:endParaRPr lang="pt-BR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 rot="16200000">
            <a:off x="-1067147" y="3680917"/>
            <a:ext cx="5431532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</a:t>
            </a:r>
            <a:r>
              <a:rPr lang="pt-BR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SOCIEDADE</a:t>
            </a:r>
          </a:p>
        </p:txBody>
      </p:sp>
    </p:spTree>
    <p:extLst>
      <p:ext uri="{BB962C8B-B14F-4D97-AF65-F5344CB8AC3E}">
        <p14:creationId xmlns:p14="http://schemas.microsoft.com/office/powerpoint/2010/main" val="258935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04684" y="391336"/>
            <a:ext cx="5038239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PERSPECTIVAS E DIRETRIZES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55"/>
          <p:cNvSpPr/>
          <p:nvPr/>
        </p:nvSpPr>
        <p:spPr>
          <a:xfrm>
            <a:off x="2242094" y="1235151"/>
            <a:ext cx="8525180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DIRETRIZES  ESTRATÉGICAS</a:t>
            </a:r>
            <a:endParaRPr lang="pt-BR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 rot="16200000">
            <a:off x="-1067147" y="3680917"/>
            <a:ext cx="5431532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ACADEMIA</a:t>
            </a:r>
            <a:endParaRPr lang="pt-B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26950" y="3062514"/>
            <a:ext cx="2463660" cy="2191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Ofertar cursos que atendam às mais diversas demandas da sociedade maranhense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423294" y="3062514"/>
            <a:ext cx="2463660" cy="2191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Estabelecer políticas que estimulem ações de ensino, pesquisa e extensão direcionadas para as demandas da sociedade</a:t>
            </a:r>
            <a:endParaRPr lang="pt-BR" sz="18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03614" y="3062514"/>
            <a:ext cx="2463660" cy="2191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Aprimorar as políticas afirmativas de apoio aos discentes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080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3287713" y="1059767"/>
            <a:ext cx="8928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04684" y="391336"/>
            <a:ext cx="5038239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3200" b="1" dirty="0"/>
              <a:t>PERSPECTIVAS E DIRETRIZES</a:t>
            </a:r>
          </a:p>
        </p:txBody>
      </p:sp>
      <p:graphicFrame>
        <p:nvGraphicFramePr>
          <p:cNvPr id="8" name="Objeto 4"/>
          <p:cNvGraphicFramePr>
            <a:graphicFrameLocks noChangeAspect="1"/>
          </p:cNvGraphicFramePr>
          <p:nvPr/>
        </p:nvGraphicFramePr>
        <p:xfrm>
          <a:off x="215900" y="169863"/>
          <a:ext cx="2865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4" imgW="40611960" imgH="14252400" progId="">
                  <p:embed/>
                </p:oleObj>
              </mc:Choice>
              <mc:Fallback>
                <p:oleObj r:id="rId4" imgW="40611960" imgH="14252400" progId="">
                  <p:embed/>
                  <p:pic>
                    <p:nvPicPr>
                      <p:cNvPr id="8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9863"/>
                        <a:ext cx="2865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tângulo 55"/>
          <p:cNvSpPr/>
          <p:nvPr/>
        </p:nvSpPr>
        <p:spPr>
          <a:xfrm>
            <a:off x="2198322" y="1235151"/>
            <a:ext cx="8568952" cy="54000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DIRETRIZES  ESTRATÉGICAS</a:t>
            </a:r>
            <a:endParaRPr lang="pt-BR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 rot="16200000">
            <a:off x="-1067147" y="3680917"/>
            <a:ext cx="5431532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400" b="1" baseline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GESTÃO</a:t>
            </a:r>
            <a:endParaRPr lang="pt-B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98322" y="2023108"/>
            <a:ext cx="2661435" cy="2218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Diversificar e incorporar os mecanismos de aprendizagem pela via tecnológica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78642" y="2023108"/>
            <a:ext cx="2661435" cy="2218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Desenvolver mecanismos que possibilitem a melhoria na comunicação entre os diversos setores da Universidade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50450" y="4450234"/>
            <a:ext cx="2661435" cy="2218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Conquistar a autonomia financeira da UEMA por meio da realização integral do seu orçamento e do estímulo à captação de recursos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734826" y="4450234"/>
            <a:ext cx="2661435" cy="2218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Aperfeiçoar a gestão acadêmica/administrativa, com maior profissionalização, descentralização e participação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958962" y="2023108"/>
            <a:ext cx="2808312" cy="2218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Criar mecanismos que monitorem o cumprimento do Estatuto, Regimentos e Normas que regem a Universidade</a:t>
            </a:r>
            <a:endParaRPr lang="pt-B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2208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575</Words>
  <Application>Microsoft Macintosh PowerPoint</Application>
  <PresentationFormat>Custom</PresentationFormat>
  <Paragraphs>103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Carozzo</dc:creator>
  <cp:lastModifiedBy>Antonio Roberto Coelho Serra</cp:lastModifiedBy>
  <cp:revision>22</cp:revision>
  <dcterms:created xsi:type="dcterms:W3CDTF">2016-06-17T20:15:44Z</dcterms:created>
  <dcterms:modified xsi:type="dcterms:W3CDTF">2016-06-20T11:32:02Z</dcterms:modified>
</cp:coreProperties>
</file>