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5856C-9AA4-4AB8-8750-366634E9365A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1594926D-0BD9-45D4-8668-B1062F097CF8}">
      <dgm:prSet phldrT="[Texto]"/>
      <dgm:spPr/>
      <dgm:t>
        <a:bodyPr/>
        <a:lstStyle/>
        <a:p>
          <a:r>
            <a:rPr lang="pt-BR" dirty="0"/>
            <a:t>PDI</a:t>
          </a:r>
        </a:p>
      </dgm:t>
    </dgm:pt>
    <dgm:pt modelId="{8B476146-E9AB-4FF1-864D-F7D2C2BADAEE}" type="parTrans" cxnId="{388634E6-6441-4946-9563-203BDA5BE78E}">
      <dgm:prSet/>
      <dgm:spPr/>
      <dgm:t>
        <a:bodyPr/>
        <a:lstStyle/>
        <a:p>
          <a:endParaRPr lang="pt-BR"/>
        </a:p>
      </dgm:t>
    </dgm:pt>
    <dgm:pt modelId="{609325EA-C25D-4FBA-AF28-D2CFE0261F57}" type="sibTrans" cxnId="{388634E6-6441-4946-9563-203BDA5BE78E}">
      <dgm:prSet/>
      <dgm:spPr/>
      <dgm:t>
        <a:bodyPr/>
        <a:lstStyle/>
        <a:p>
          <a:endParaRPr lang="pt-BR"/>
        </a:p>
      </dgm:t>
    </dgm:pt>
    <dgm:pt modelId="{784DCDFA-9D98-4EB7-BFBB-7D1088A92AA4}">
      <dgm:prSet phldrT="[Texto]"/>
      <dgm:spPr/>
      <dgm:t>
        <a:bodyPr/>
        <a:lstStyle/>
        <a:p>
          <a:r>
            <a:rPr lang="pt-BR" dirty="0"/>
            <a:t>PGA</a:t>
          </a:r>
        </a:p>
        <a:p>
          <a:r>
            <a:rPr lang="pt-BR" dirty="0"/>
            <a:t>Estratégico</a:t>
          </a:r>
        </a:p>
      </dgm:t>
    </dgm:pt>
    <dgm:pt modelId="{6AC81A7A-FE98-4A3D-A81B-A87BF9E98E39}" type="parTrans" cxnId="{3B13C57A-5185-4097-A3AE-70AE11AD74BC}">
      <dgm:prSet/>
      <dgm:spPr/>
      <dgm:t>
        <a:bodyPr/>
        <a:lstStyle/>
        <a:p>
          <a:endParaRPr lang="pt-BR"/>
        </a:p>
      </dgm:t>
    </dgm:pt>
    <dgm:pt modelId="{FF329EB1-428E-4D85-8673-B8BBD22F4BB6}" type="sibTrans" cxnId="{3B13C57A-5185-4097-A3AE-70AE11AD74BC}">
      <dgm:prSet/>
      <dgm:spPr/>
      <dgm:t>
        <a:bodyPr/>
        <a:lstStyle/>
        <a:p>
          <a:endParaRPr lang="pt-BR"/>
        </a:p>
      </dgm:t>
    </dgm:pt>
    <dgm:pt modelId="{65BD60BC-680C-41F6-975E-F804A1C4E253}">
      <dgm:prSet phldrT="[Texto]"/>
      <dgm:spPr/>
      <dgm:t>
        <a:bodyPr/>
        <a:lstStyle/>
        <a:p>
          <a:r>
            <a:rPr lang="pt-BR" dirty="0"/>
            <a:t>PGA</a:t>
          </a:r>
        </a:p>
        <a:p>
          <a:r>
            <a:rPr lang="pt-BR" dirty="0"/>
            <a:t>Tático</a:t>
          </a:r>
        </a:p>
      </dgm:t>
    </dgm:pt>
    <dgm:pt modelId="{48126D5A-D275-4B89-9328-81CAA631AF2E}" type="parTrans" cxnId="{77E97307-8F7E-45C5-AB73-AABF6565764D}">
      <dgm:prSet/>
      <dgm:spPr/>
      <dgm:t>
        <a:bodyPr/>
        <a:lstStyle/>
        <a:p>
          <a:endParaRPr lang="pt-BR"/>
        </a:p>
      </dgm:t>
    </dgm:pt>
    <dgm:pt modelId="{3854BB12-632D-4DF6-899A-514F3056E3FB}" type="sibTrans" cxnId="{77E97307-8F7E-45C5-AB73-AABF6565764D}">
      <dgm:prSet/>
      <dgm:spPr/>
      <dgm:t>
        <a:bodyPr/>
        <a:lstStyle/>
        <a:p>
          <a:endParaRPr lang="pt-BR"/>
        </a:p>
      </dgm:t>
    </dgm:pt>
    <dgm:pt modelId="{1CB2B5C0-4E02-45D3-98BC-F6A108900B63}">
      <dgm:prSet phldrT="[Texto]"/>
      <dgm:spPr/>
      <dgm:t>
        <a:bodyPr/>
        <a:lstStyle/>
        <a:p>
          <a:r>
            <a:rPr lang="pt-BR" dirty="0"/>
            <a:t>Indicadores de desempenho</a:t>
          </a:r>
        </a:p>
      </dgm:t>
    </dgm:pt>
    <dgm:pt modelId="{4B960550-A85D-4A32-B281-0A13240F6DC0}" type="parTrans" cxnId="{9AD2566A-91D3-4C0E-A8F7-6B989FBF4501}">
      <dgm:prSet/>
      <dgm:spPr/>
      <dgm:t>
        <a:bodyPr/>
        <a:lstStyle/>
        <a:p>
          <a:endParaRPr lang="pt-BR"/>
        </a:p>
      </dgm:t>
    </dgm:pt>
    <dgm:pt modelId="{A68C6660-AD56-4C9B-A95C-EA446237E929}" type="sibTrans" cxnId="{9AD2566A-91D3-4C0E-A8F7-6B989FBF4501}">
      <dgm:prSet/>
      <dgm:spPr/>
      <dgm:t>
        <a:bodyPr/>
        <a:lstStyle/>
        <a:p>
          <a:endParaRPr lang="pt-BR"/>
        </a:p>
      </dgm:t>
    </dgm:pt>
    <dgm:pt modelId="{347C4404-DFE4-42C8-964E-8C1B5807E5FB}">
      <dgm:prSet phldrT="[Texto]"/>
      <dgm:spPr/>
      <dgm:t>
        <a:bodyPr/>
        <a:lstStyle/>
        <a:p>
          <a:r>
            <a:rPr lang="pt-BR" dirty="0"/>
            <a:t>Orçamento</a:t>
          </a:r>
        </a:p>
      </dgm:t>
    </dgm:pt>
    <dgm:pt modelId="{EBE91766-5710-42B2-BF6C-35613E4107C0}" type="parTrans" cxnId="{7CC6F85D-0896-44E9-A79C-E5159A5DFC63}">
      <dgm:prSet/>
      <dgm:spPr/>
      <dgm:t>
        <a:bodyPr/>
        <a:lstStyle/>
        <a:p>
          <a:endParaRPr lang="pt-BR"/>
        </a:p>
      </dgm:t>
    </dgm:pt>
    <dgm:pt modelId="{4B88F70E-0F43-4482-9F75-59945AD16D41}" type="sibTrans" cxnId="{7CC6F85D-0896-44E9-A79C-E5159A5DFC63}">
      <dgm:prSet/>
      <dgm:spPr/>
      <dgm:t>
        <a:bodyPr/>
        <a:lstStyle/>
        <a:p>
          <a:endParaRPr lang="pt-BR"/>
        </a:p>
      </dgm:t>
    </dgm:pt>
    <dgm:pt modelId="{466BEA76-A082-4095-AD63-73C882A99B52}" type="pres">
      <dgm:prSet presAssocID="{9925856C-9AA4-4AB8-8750-366634E9365A}" presName="Name0" presStyleCnt="0">
        <dgm:presLayoutVars>
          <dgm:dir/>
          <dgm:resizeHandles val="exact"/>
        </dgm:presLayoutVars>
      </dgm:prSet>
      <dgm:spPr/>
    </dgm:pt>
    <dgm:pt modelId="{7C05CF4A-5836-4A10-9809-C3C5231E4460}" type="pres">
      <dgm:prSet presAssocID="{9925856C-9AA4-4AB8-8750-366634E9365A}" presName="cycle" presStyleCnt="0"/>
      <dgm:spPr/>
    </dgm:pt>
    <dgm:pt modelId="{5B0D5B0A-4EF4-4CCA-AFDD-329309E84B8F}" type="pres">
      <dgm:prSet presAssocID="{1594926D-0BD9-45D4-8668-B1062F097CF8}" presName="nodeFirstNode" presStyleLbl="node1" presStyleIdx="0" presStyleCnt="5">
        <dgm:presLayoutVars>
          <dgm:bulletEnabled val="1"/>
        </dgm:presLayoutVars>
      </dgm:prSet>
      <dgm:spPr/>
    </dgm:pt>
    <dgm:pt modelId="{5BECE88D-903D-48F4-BC48-6F2FACC1B622}" type="pres">
      <dgm:prSet presAssocID="{609325EA-C25D-4FBA-AF28-D2CFE0261F57}" presName="sibTransFirstNode" presStyleLbl="bgShp" presStyleIdx="0" presStyleCnt="1"/>
      <dgm:spPr/>
    </dgm:pt>
    <dgm:pt modelId="{E45B80FB-F3AA-4105-A804-D0BD096A38E8}" type="pres">
      <dgm:prSet presAssocID="{784DCDFA-9D98-4EB7-BFBB-7D1088A92AA4}" presName="nodeFollowingNodes" presStyleLbl="node1" presStyleIdx="1" presStyleCnt="5">
        <dgm:presLayoutVars>
          <dgm:bulletEnabled val="1"/>
        </dgm:presLayoutVars>
      </dgm:prSet>
      <dgm:spPr/>
    </dgm:pt>
    <dgm:pt modelId="{E3AD7FB0-160F-476C-B80D-A275520358C1}" type="pres">
      <dgm:prSet presAssocID="{65BD60BC-680C-41F6-975E-F804A1C4E253}" presName="nodeFollowingNodes" presStyleLbl="node1" presStyleIdx="2" presStyleCnt="5">
        <dgm:presLayoutVars>
          <dgm:bulletEnabled val="1"/>
        </dgm:presLayoutVars>
      </dgm:prSet>
      <dgm:spPr/>
    </dgm:pt>
    <dgm:pt modelId="{7A83002A-BD0D-49F5-938A-A968B4D24935}" type="pres">
      <dgm:prSet presAssocID="{1CB2B5C0-4E02-45D3-98BC-F6A108900B63}" presName="nodeFollowingNodes" presStyleLbl="node1" presStyleIdx="3" presStyleCnt="5">
        <dgm:presLayoutVars>
          <dgm:bulletEnabled val="1"/>
        </dgm:presLayoutVars>
      </dgm:prSet>
      <dgm:spPr/>
    </dgm:pt>
    <dgm:pt modelId="{03C4DB77-3FE6-4D23-8CB8-2BA57CA1D9B8}" type="pres">
      <dgm:prSet presAssocID="{347C4404-DFE4-42C8-964E-8C1B5807E5FB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C9087B2-5062-4E38-9098-45B6EB6AFD62}" type="presOf" srcId="{65BD60BC-680C-41F6-975E-F804A1C4E253}" destId="{E3AD7FB0-160F-476C-B80D-A275520358C1}" srcOrd="0" destOrd="0" presId="urn:microsoft.com/office/officeart/2005/8/layout/cycle3"/>
    <dgm:cxn modelId="{B94FA4D7-73DE-43AF-8225-BFE9E19C09F7}" type="presOf" srcId="{9925856C-9AA4-4AB8-8750-366634E9365A}" destId="{466BEA76-A082-4095-AD63-73C882A99B52}" srcOrd="0" destOrd="0" presId="urn:microsoft.com/office/officeart/2005/8/layout/cycle3"/>
    <dgm:cxn modelId="{9AD2566A-91D3-4C0E-A8F7-6B989FBF4501}" srcId="{9925856C-9AA4-4AB8-8750-366634E9365A}" destId="{1CB2B5C0-4E02-45D3-98BC-F6A108900B63}" srcOrd="3" destOrd="0" parTransId="{4B960550-A85D-4A32-B281-0A13240F6DC0}" sibTransId="{A68C6660-AD56-4C9B-A95C-EA446237E929}"/>
    <dgm:cxn modelId="{77E97307-8F7E-45C5-AB73-AABF6565764D}" srcId="{9925856C-9AA4-4AB8-8750-366634E9365A}" destId="{65BD60BC-680C-41F6-975E-F804A1C4E253}" srcOrd="2" destOrd="0" parTransId="{48126D5A-D275-4B89-9328-81CAA631AF2E}" sibTransId="{3854BB12-632D-4DF6-899A-514F3056E3FB}"/>
    <dgm:cxn modelId="{3B13C57A-5185-4097-A3AE-70AE11AD74BC}" srcId="{9925856C-9AA4-4AB8-8750-366634E9365A}" destId="{784DCDFA-9D98-4EB7-BFBB-7D1088A92AA4}" srcOrd="1" destOrd="0" parTransId="{6AC81A7A-FE98-4A3D-A81B-A87BF9E98E39}" sibTransId="{FF329EB1-428E-4D85-8673-B8BBD22F4BB6}"/>
    <dgm:cxn modelId="{2179826B-F563-4BAF-9E72-D408DDE05028}" type="presOf" srcId="{1594926D-0BD9-45D4-8668-B1062F097CF8}" destId="{5B0D5B0A-4EF4-4CCA-AFDD-329309E84B8F}" srcOrd="0" destOrd="0" presId="urn:microsoft.com/office/officeart/2005/8/layout/cycle3"/>
    <dgm:cxn modelId="{7F749D4C-7A7A-4149-B5E8-56317C826272}" type="presOf" srcId="{784DCDFA-9D98-4EB7-BFBB-7D1088A92AA4}" destId="{E45B80FB-F3AA-4105-A804-D0BD096A38E8}" srcOrd="0" destOrd="0" presId="urn:microsoft.com/office/officeart/2005/8/layout/cycle3"/>
    <dgm:cxn modelId="{43739364-0BE2-44FD-936F-FCAEDE55E822}" type="presOf" srcId="{1CB2B5C0-4E02-45D3-98BC-F6A108900B63}" destId="{7A83002A-BD0D-49F5-938A-A968B4D24935}" srcOrd="0" destOrd="0" presId="urn:microsoft.com/office/officeart/2005/8/layout/cycle3"/>
    <dgm:cxn modelId="{FAF77B80-1365-4D88-ACA1-E0DFA3F013A1}" type="presOf" srcId="{347C4404-DFE4-42C8-964E-8C1B5807E5FB}" destId="{03C4DB77-3FE6-4D23-8CB8-2BA57CA1D9B8}" srcOrd="0" destOrd="0" presId="urn:microsoft.com/office/officeart/2005/8/layout/cycle3"/>
    <dgm:cxn modelId="{2308337B-F56C-446D-B926-75C27498F85E}" type="presOf" srcId="{609325EA-C25D-4FBA-AF28-D2CFE0261F57}" destId="{5BECE88D-903D-48F4-BC48-6F2FACC1B622}" srcOrd="0" destOrd="0" presId="urn:microsoft.com/office/officeart/2005/8/layout/cycle3"/>
    <dgm:cxn modelId="{388634E6-6441-4946-9563-203BDA5BE78E}" srcId="{9925856C-9AA4-4AB8-8750-366634E9365A}" destId="{1594926D-0BD9-45D4-8668-B1062F097CF8}" srcOrd="0" destOrd="0" parTransId="{8B476146-E9AB-4FF1-864D-F7D2C2BADAEE}" sibTransId="{609325EA-C25D-4FBA-AF28-D2CFE0261F57}"/>
    <dgm:cxn modelId="{7CC6F85D-0896-44E9-A79C-E5159A5DFC63}" srcId="{9925856C-9AA4-4AB8-8750-366634E9365A}" destId="{347C4404-DFE4-42C8-964E-8C1B5807E5FB}" srcOrd="4" destOrd="0" parTransId="{EBE91766-5710-42B2-BF6C-35613E4107C0}" sibTransId="{4B88F70E-0F43-4482-9F75-59945AD16D41}"/>
    <dgm:cxn modelId="{FF9926FF-4E17-4E63-BF74-012BCAFF6E38}" type="presParOf" srcId="{466BEA76-A082-4095-AD63-73C882A99B52}" destId="{7C05CF4A-5836-4A10-9809-C3C5231E4460}" srcOrd="0" destOrd="0" presId="urn:microsoft.com/office/officeart/2005/8/layout/cycle3"/>
    <dgm:cxn modelId="{1890363C-AF32-4C07-A416-9D09D7917AD2}" type="presParOf" srcId="{7C05CF4A-5836-4A10-9809-C3C5231E4460}" destId="{5B0D5B0A-4EF4-4CCA-AFDD-329309E84B8F}" srcOrd="0" destOrd="0" presId="urn:microsoft.com/office/officeart/2005/8/layout/cycle3"/>
    <dgm:cxn modelId="{E31EC336-2204-49D5-9AF1-D440D01375A5}" type="presParOf" srcId="{7C05CF4A-5836-4A10-9809-C3C5231E4460}" destId="{5BECE88D-903D-48F4-BC48-6F2FACC1B622}" srcOrd="1" destOrd="0" presId="urn:microsoft.com/office/officeart/2005/8/layout/cycle3"/>
    <dgm:cxn modelId="{9D3B4484-6B92-486D-AE86-EC1E702D01A0}" type="presParOf" srcId="{7C05CF4A-5836-4A10-9809-C3C5231E4460}" destId="{E45B80FB-F3AA-4105-A804-D0BD096A38E8}" srcOrd="2" destOrd="0" presId="urn:microsoft.com/office/officeart/2005/8/layout/cycle3"/>
    <dgm:cxn modelId="{40820643-0893-4125-AA55-4C55BDF82952}" type="presParOf" srcId="{7C05CF4A-5836-4A10-9809-C3C5231E4460}" destId="{E3AD7FB0-160F-476C-B80D-A275520358C1}" srcOrd="3" destOrd="0" presId="urn:microsoft.com/office/officeart/2005/8/layout/cycle3"/>
    <dgm:cxn modelId="{C5A7E6C1-318B-4010-A5A6-F69838809B8E}" type="presParOf" srcId="{7C05CF4A-5836-4A10-9809-C3C5231E4460}" destId="{7A83002A-BD0D-49F5-938A-A968B4D24935}" srcOrd="4" destOrd="0" presId="urn:microsoft.com/office/officeart/2005/8/layout/cycle3"/>
    <dgm:cxn modelId="{3AAC9D0A-2DE0-420E-8B4C-328E7B4CBEB4}" type="presParOf" srcId="{7C05CF4A-5836-4A10-9809-C3C5231E4460}" destId="{03C4DB77-3FE6-4D23-8CB8-2BA57CA1D9B8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CE88D-903D-48F4-BC48-6F2FACC1B622}">
      <dsp:nvSpPr>
        <dsp:cNvPr id="0" name=""/>
        <dsp:cNvSpPr/>
      </dsp:nvSpPr>
      <dsp:spPr>
        <a:xfrm>
          <a:off x="1374164" y="-32039"/>
          <a:ext cx="5379671" cy="5379671"/>
        </a:xfrm>
        <a:prstGeom prst="circularArrow">
          <a:avLst>
            <a:gd name="adj1" fmla="val 5544"/>
            <a:gd name="adj2" fmla="val 330680"/>
            <a:gd name="adj3" fmla="val 13767645"/>
            <a:gd name="adj4" fmla="val 17391005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D5B0A-4EF4-4CCA-AFDD-329309E84B8F}">
      <dsp:nvSpPr>
        <dsp:cNvPr id="0" name=""/>
        <dsp:cNvSpPr/>
      </dsp:nvSpPr>
      <dsp:spPr>
        <a:xfrm>
          <a:off x="2799953" y="2274"/>
          <a:ext cx="2528093" cy="12640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PDI</a:t>
          </a:r>
        </a:p>
      </dsp:txBody>
      <dsp:txXfrm>
        <a:off x="2861659" y="63980"/>
        <a:ext cx="2404681" cy="1140634"/>
      </dsp:txXfrm>
    </dsp:sp>
    <dsp:sp modelId="{E45B80FB-F3AA-4105-A804-D0BD096A38E8}">
      <dsp:nvSpPr>
        <dsp:cNvPr id="0" name=""/>
        <dsp:cNvSpPr/>
      </dsp:nvSpPr>
      <dsp:spPr>
        <a:xfrm>
          <a:off x="4981774" y="1587460"/>
          <a:ext cx="2528093" cy="1264046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PGA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Estratégico</a:t>
          </a:r>
        </a:p>
      </dsp:txBody>
      <dsp:txXfrm>
        <a:off x="5043480" y="1649166"/>
        <a:ext cx="2404681" cy="1140634"/>
      </dsp:txXfrm>
    </dsp:sp>
    <dsp:sp modelId="{E3AD7FB0-160F-476C-B80D-A275520358C1}">
      <dsp:nvSpPr>
        <dsp:cNvPr id="0" name=""/>
        <dsp:cNvSpPr/>
      </dsp:nvSpPr>
      <dsp:spPr>
        <a:xfrm>
          <a:off x="4148393" y="4152345"/>
          <a:ext cx="2528093" cy="1264046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PGA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Tático</a:t>
          </a:r>
        </a:p>
      </dsp:txBody>
      <dsp:txXfrm>
        <a:off x="4210099" y="4214051"/>
        <a:ext cx="2404681" cy="1140634"/>
      </dsp:txXfrm>
    </dsp:sp>
    <dsp:sp modelId="{7A83002A-BD0D-49F5-938A-A968B4D24935}">
      <dsp:nvSpPr>
        <dsp:cNvPr id="0" name=""/>
        <dsp:cNvSpPr/>
      </dsp:nvSpPr>
      <dsp:spPr>
        <a:xfrm>
          <a:off x="1451513" y="4152345"/>
          <a:ext cx="2528093" cy="1264046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Indicadores de desempenho</a:t>
          </a:r>
        </a:p>
      </dsp:txBody>
      <dsp:txXfrm>
        <a:off x="1513219" y="4214051"/>
        <a:ext cx="2404681" cy="1140634"/>
      </dsp:txXfrm>
    </dsp:sp>
    <dsp:sp modelId="{03C4DB77-3FE6-4D23-8CB8-2BA57CA1D9B8}">
      <dsp:nvSpPr>
        <dsp:cNvPr id="0" name=""/>
        <dsp:cNvSpPr/>
      </dsp:nvSpPr>
      <dsp:spPr>
        <a:xfrm>
          <a:off x="618131" y="1587460"/>
          <a:ext cx="2528093" cy="1264046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Orçamento</a:t>
          </a:r>
        </a:p>
      </dsp:txBody>
      <dsp:txXfrm>
        <a:off x="679837" y="1649166"/>
        <a:ext cx="2404681" cy="1140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23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27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07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174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10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07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56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96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839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8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80B2-3BCA-4F30-BE0E-9DAE50CA258A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2F6E4-BE05-454F-BBAF-943F8386D8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50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445927"/>
            <a:ext cx="9144000" cy="2387600"/>
          </a:xfrm>
        </p:spPr>
        <p:txBody>
          <a:bodyPr/>
          <a:lstStyle/>
          <a:p>
            <a:r>
              <a:rPr lang="pt-BR" dirty="0"/>
              <a:t>II SIMPÓSIO DE PLANEJAMENTO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925602"/>
            <a:ext cx="9144000" cy="1655762"/>
          </a:xfrm>
        </p:spPr>
        <p:txBody>
          <a:bodyPr/>
          <a:lstStyle/>
          <a:p>
            <a:r>
              <a:rPr lang="pt-BR" dirty="0"/>
              <a:t>Oficina PGA</a:t>
            </a:r>
          </a:p>
        </p:txBody>
      </p:sp>
      <p:pic>
        <p:nvPicPr>
          <p:cNvPr id="4" name="Picture 4" descr="http://www.inovacao.uema.br/wp-content/uploads/2015/09/logo_UE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5" y="377232"/>
            <a:ext cx="4145270" cy="147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sultado de imagem para logo pdi ue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52" y="5580719"/>
            <a:ext cx="3057355" cy="108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285507" y="5580719"/>
            <a:ext cx="3122615" cy="108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462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156470" y="0"/>
            <a:ext cx="3303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PGA ESTRATÉGICO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7" y="6179018"/>
            <a:ext cx="1650993" cy="58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10348686" y="6124659"/>
            <a:ext cx="1843314" cy="63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/>
          <a:srcRect l="21398" t="29536" r="22267" b="13151"/>
          <a:stretch/>
        </p:blipFill>
        <p:spPr>
          <a:xfrm>
            <a:off x="740037" y="471948"/>
            <a:ext cx="11206162" cy="640975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039815" y="2082019"/>
            <a:ext cx="126609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FF0000"/>
                </a:solidFill>
              </a:rPr>
              <a:t>Importância / Justificativa</a:t>
            </a:r>
          </a:p>
          <a:p>
            <a:endParaRPr lang="pt-B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80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Plano de Gestão Anual - PGA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95964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b="1" dirty="0"/>
              <a:t>PGA ESTRATÉGICO 2016</a:t>
            </a:r>
          </a:p>
          <a:p>
            <a:pPr lvl="1" algn="just"/>
            <a:r>
              <a:rPr lang="pt-BR" dirty="0"/>
              <a:t>Recorte anual do PDI que detalha os objetivos e as ações previstas para 2016.</a:t>
            </a:r>
          </a:p>
          <a:p>
            <a:pPr lvl="1" algn="just"/>
            <a:r>
              <a:rPr lang="pt-BR" dirty="0"/>
              <a:t>Plano institucional elaborado de forma colaborativa junto com a Reitoria, </a:t>
            </a:r>
            <a:r>
              <a:rPr lang="pt-BR" dirty="0" err="1"/>
              <a:t>Pró-Reitorias</a:t>
            </a:r>
            <a:r>
              <a:rPr lang="pt-BR" dirty="0"/>
              <a:t> e Divisões estratégicas.</a:t>
            </a:r>
          </a:p>
          <a:p>
            <a:r>
              <a:rPr lang="pt-BR" b="1" dirty="0"/>
              <a:t>PGA TÁTICO 2016 (Centros)</a:t>
            </a:r>
          </a:p>
          <a:p>
            <a:pPr lvl="1"/>
            <a:r>
              <a:rPr lang="pt-BR" dirty="0"/>
              <a:t>Documento que detalha as ações previstas por cada Centro para o ano de 2016.</a:t>
            </a:r>
          </a:p>
          <a:p>
            <a:pPr lvl="1"/>
            <a:r>
              <a:rPr lang="pt-BR" dirty="0"/>
              <a:t>Plano setorial elaborado de forma colaborativa junto com os gestores do Centro (Diretor de Centro, Diretores de Curso, Chefes de Departamento etc.)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07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PGA ESTRATÉGICO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70878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Sala 1: Reitoria, </a:t>
            </a:r>
            <a:r>
              <a:rPr lang="pt-BR" dirty="0" err="1"/>
              <a:t>Pró-Reitorias</a:t>
            </a:r>
            <a:r>
              <a:rPr lang="pt-BR" dirty="0"/>
              <a:t> e Unidades Estratégicas</a:t>
            </a:r>
          </a:p>
          <a:p>
            <a:r>
              <a:rPr lang="pt-BR" dirty="0"/>
              <a:t>Serão formados pequenos grupos de acordo com os setores</a:t>
            </a:r>
          </a:p>
          <a:p>
            <a:r>
              <a:rPr lang="pt-BR" dirty="0"/>
              <a:t>Cada grupo:</a:t>
            </a:r>
          </a:p>
          <a:p>
            <a:pPr lvl="1"/>
            <a:r>
              <a:rPr lang="pt-BR" dirty="0"/>
              <a:t>Receberá um modelo autoexplicativo para elaboração de planos de ação.</a:t>
            </a:r>
          </a:p>
          <a:p>
            <a:pPr lvl="1"/>
            <a:r>
              <a:rPr lang="pt-BR" dirty="0"/>
              <a:t>Este modelo conterá uma lista de objetivos/projetos extraídos do PDI relacionados com o seu setor.</a:t>
            </a:r>
          </a:p>
          <a:p>
            <a:pPr lvl="1"/>
            <a:r>
              <a:rPr lang="pt-BR" dirty="0"/>
              <a:t>Selecionará aqueles objetivos/projetos que pretende alcançar em 2016 (priorização).</a:t>
            </a:r>
          </a:p>
          <a:p>
            <a:pPr lvl="1"/>
            <a:r>
              <a:rPr lang="pt-BR" dirty="0"/>
              <a:t>Com base nos objetivos/projetos para 2016, definirá metas, indicadores e planos de ação.</a:t>
            </a:r>
          </a:p>
          <a:p>
            <a:r>
              <a:rPr lang="pt-BR" dirty="0"/>
              <a:t>As informações geradas por cada grupo irão compor o PGA ESTRATÉGICO 2016.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Observação: na oficina será dado o pontapé inicial. Os grupos deverão dar continuidade aos trabalhos.</a:t>
            </a:r>
          </a:p>
          <a:p>
            <a:endParaRPr lang="pt-BR" dirty="0"/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514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PGA TÁTICO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7087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Sala 2: Representantes dos Centros</a:t>
            </a:r>
          </a:p>
          <a:p>
            <a:r>
              <a:rPr lang="pt-BR" dirty="0"/>
              <a:t>Os gestores serão agrupados de acordo com os Centros</a:t>
            </a:r>
          </a:p>
          <a:p>
            <a:r>
              <a:rPr lang="pt-BR" dirty="0"/>
              <a:t>Cada grupo:</a:t>
            </a:r>
          </a:p>
          <a:p>
            <a:pPr lvl="1"/>
            <a:r>
              <a:rPr lang="pt-BR" dirty="0"/>
              <a:t>Receberá um modelo autoexplicativo para registro de Planos de ação</a:t>
            </a:r>
          </a:p>
          <a:p>
            <a:pPr lvl="1"/>
            <a:r>
              <a:rPr lang="pt-BR" dirty="0"/>
              <a:t>Serão apresentados, de forma detalhada, as dimensões e os indicadores de situação/desempenho que estruturarão os plano de ação.</a:t>
            </a:r>
          </a:p>
          <a:p>
            <a:pPr lvl="1"/>
            <a:r>
              <a:rPr lang="pt-BR" dirty="0"/>
              <a:t>Com base nessas dimensões e indicadores serão elaborados os planos de ação prioritários para 2016.</a:t>
            </a:r>
          </a:p>
          <a:p>
            <a:r>
              <a:rPr lang="pt-BR" dirty="0"/>
              <a:t>As informações geradas por cada grupo irão compor o PGA TÁTICO 2016 do Centro.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Observação: na oficina será dado o pontapé inicial. Os grupos deverão dar continuidade aos trabalhos.</a:t>
            </a:r>
          </a:p>
          <a:p>
            <a:endParaRPr lang="pt-BR" dirty="0"/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37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PGA ESTRATÉGICO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70878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/>
              <a:t>Segue os mesmos eixos temáticos do PDI:</a:t>
            </a:r>
          </a:p>
          <a:p>
            <a:pPr marL="0" indent="0">
              <a:buNone/>
            </a:pPr>
            <a:endParaRPr lang="pt-BR" dirty="0"/>
          </a:p>
          <a:p>
            <a:pPr lvl="1"/>
            <a:r>
              <a:rPr lang="pt-BR" altLang="pt-BR" sz="2200" dirty="0">
                <a:solidFill>
                  <a:srgbClr val="000000"/>
                </a:solidFill>
              </a:rPr>
              <a:t>Projeto Pedagógico Institucional e P</a:t>
            </a:r>
            <a:r>
              <a:rPr lang="pt-BR" altLang="pt-BR" sz="2200" dirty="0"/>
              <a:t>lano de Oferta de Cursos</a:t>
            </a:r>
          </a:p>
          <a:p>
            <a:pPr lvl="1"/>
            <a:r>
              <a:rPr lang="pt-BR" altLang="pt-BR" sz="2200" dirty="0">
                <a:cs typeface="Arial Unicode MS" panose="020B0604020202020204" pitchFamily="34" charset="-128"/>
              </a:rPr>
              <a:t>Corpo Docente</a:t>
            </a:r>
          </a:p>
          <a:p>
            <a:pPr lvl="1"/>
            <a:r>
              <a:rPr lang="pt-BR" altLang="pt-BR" sz="2200" dirty="0">
                <a:cs typeface="Arial Unicode MS" panose="020B0604020202020204" pitchFamily="34" charset="-128"/>
              </a:rPr>
              <a:t>Corpo Técnico/Administrativo</a:t>
            </a:r>
          </a:p>
          <a:p>
            <a:pPr lvl="1"/>
            <a:r>
              <a:rPr lang="pt-BR" alt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Organização Administrativa</a:t>
            </a:r>
          </a:p>
          <a:p>
            <a:pPr lvl="1"/>
            <a:r>
              <a:rPr 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Política de Atendimento ao Discente</a:t>
            </a:r>
            <a:endParaRPr lang="pt-BR" altLang="pt-BR" sz="2200" dirty="0">
              <a:solidFill>
                <a:schemeClr val="tx1">
                  <a:lumMod val="85000"/>
                  <a:lumOff val="15000"/>
                </a:schemeClr>
              </a:solidFill>
              <a:cs typeface="Arial Unicode MS" panose="020B0604020202020204" pitchFamily="34" charset="-128"/>
            </a:endParaRPr>
          </a:p>
          <a:p>
            <a:pPr lvl="1"/>
            <a:r>
              <a:rPr lang="pt-BR" alt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Infraestrutura e Instalações</a:t>
            </a:r>
          </a:p>
          <a:p>
            <a:pPr lvl="1"/>
            <a:r>
              <a:rPr lang="pt-BR" alt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Capacidade e Sustentabilidade Financeira</a:t>
            </a:r>
          </a:p>
          <a:p>
            <a:pPr lvl="1"/>
            <a:r>
              <a:rPr lang="pt-BR" altLang="pt-BR" sz="2200" dirty="0">
                <a:solidFill>
                  <a:schemeClr val="tx1">
                    <a:lumMod val="85000"/>
                    <a:lumOff val="15000"/>
                  </a:schemeClr>
                </a:solidFill>
                <a:cs typeface="Arial Unicode MS" panose="020B0604020202020204" pitchFamily="34" charset="-128"/>
              </a:rPr>
              <a:t>Avaliação e Acompanhamento do Desenvolvimento Institucional</a:t>
            </a:r>
            <a:endParaRPr lang="pt-BR" altLang="pt-BR" sz="2200" dirty="0">
              <a:cs typeface="Arial Unicode MS" panose="020B0604020202020204" pitchFamily="34" charset="-128"/>
            </a:endParaRPr>
          </a:p>
          <a:p>
            <a:pPr lvl="1"/>
            <a:endParaRPr lang="pt-BR" altLang="pt-BR" b="1" dirty="0">
              <a:solidFill>
                <a:srgbClr val="000000"/>
              </a:solidFill>
            </a:endParaRPr>
          </a:p>
          <a:p>
            <a:pPr lvl="1"/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sz="1400" dirty="0"/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544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PGA TÁTICO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70878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/>
              <a:t>Dimensões:</a:t>
            </a:r>
          </a:p>
          <a:p>
            <a:pPr marL="0" indent="0">
              <a:buNone/>
            </a:pPr>
            <a:endParaRPr lang="pt-BR" sz="1400" dirty="0"/>
          </a:p>
          <a:p>
            <a:pPr lvl="1"/>
            <a:r>
              <a:rPr lang="pt-BR" sz="2800" dirty="0"/>
              <a:t>Corpo Docente</a:t>
            </a:r>
          </a:p>
          <a:p>
            <a:pPr lvl="1"/>
            <a:r>
              <a:rPr lang="pt-BR" sz="2800" dirty="0"/>
              <a:t>Corpo Técnico</a:t>
            </a:r>
          </a:p>
          <a:p>
            <a:pPr lvl="1"/>
            <a:r>
              <a:rPr lang="pt-BR" sz="2800" dirty="0"/>
              <a:t>Academia</a:t>
            </a:r>
          </a:p>
          <a:p>
            <a:pPr lvl="1"/>
            <a:r>
              <a:rPr lang="pt-BR" sz="2800" dirty="0"/>
              <a:t>Infraestrutura</a:t>
            </a:r>
          </a:p>
          <a:p>
            <a:pPr lvl="1"/>
            <a:r>
              <a:rPr lang="pt-BR" sz="2800" dirty="0"/>
              <a:t>Internacionalização</a:t>
            </a:r>
          </a:p>
          <a:p>
            <a:pPr lvl="1"/>
            <a:r>
              <a:rPr lang="pt-BR" sz="2800" dirty="0"/>
              <a:t>Gestão</a:t>
            </a:r>
          </a:p>
          <a:p>
            <a:pPr lvl="1"/>
            <a:r>
              <a:rPr lang="pt-BR" sz="2800" dirty="0"/>
              <a:t>Avaliação Externa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306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43088"/>
            <a:ext cx="5731412" cy="4758064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Indicadores situação/desempenho:</a:t>
            </a:r>
          </a:p>
          <a:p>
            <a:pPr marL="0" indent="0">
              <a:buNone/>
            </a:pPr>
            <a:endParaRPr lang="pt-BR" sz="1400" dirty="0"/>
          </a:p>
          <a:p>
            <a:pPr lvl="1"/>
            <a:r>
              <a:rPr lang="pt-BR" dirty="0"/>
              <a:t>Docentes por centro</a:t>
            </a:r>
          </a:p>
          <a:p>
            <a:pPr lvl="1"/>
            <a:r>
              <a:rPr lang="pt-BR" dirty="0"/>
              <a:t>Docentes por regime de trabalho</a:t>
            </a:r>
          </a:p>
          <a:p>
            <a:pPr lvl="1"/>
            <a:r>
              <a:rPr lang="pt-BR" dirty="0"/>
              <a:t>Docentes por titulação</a:t>
            </a:r>
          </a:p>
          <a:p>
            <a:pPr lvl="1"/>
            <a:r>
              <a:rPr lang="pt-BR" dirty="0"/>
              <a:t>CH a disposição dos departamentos</a:t>
            </a:r>
          </a:p>
          <a:p>
            <a:pPr lvl="1"/>
            <a:r>
              <a:rPr lang="pt-BR" dirty="0"/>
              <a:t>Corpo técnico administrativo</a:t>
            </a:r>
          </a:p>
          <a:p>
            <a:pPr lvl="1"/>
            <a:r>
              <a:rPr lang="pt-BR" dirty="0"/>
              <a:t>Grupos de pesquisa</a:t>
            </a:r>
          </a:p>
          <a:p>
            <a:pPr lvl="1"/>
            <a:r>
              <a:rPr lang="pt-BR" dirty="0"/>
              <a:t>Projetos de pesquisa</a:t>
            </a:r>
          </a:p>
          <a:p>
            <a:pPr lvl="1"/>
            <a:r>
              <a:rPr lang="pt-BR" dirty="0"/>
              <a:t>Programas de Pós-Graduação </a:t>
            </a:r>
            <a:r>
              <a:rPr lang="pt-BR" i="1" dirty="0"/>
              <a:t>Stricto Sensu</a:t>
            </a:r>
          </a:p>
          <a:p>
            <a:pPr lvl="1"/>
            <a:r>
              <a:rPr lang="pt-BR" dirty="0"/>
              <a:t>Projetos de extensão</a:t>
            </a:r>
          </a:p>
          <a:p>
            <a:pPr lvl="1"/>
            <a:r>
              <a:rPr lang="pt-BR" dirty="0"/>
              <a:t>Apoio aos discentes</a:t>
            </a:r>
          </a:p>
          <a:p>
            <a:pPr lvl="1"/>
            <a:r>
              <a:rPr lang="pt-BR" dirty="0"/>
              <a:t>Vagas ofertadas</a:t>
            </a:r>
          </a:p>
          <a:p>
            <a:pPr lvl="1"/>
            <a:r>
              <a:rPr lang="pt-BR" dirty="0"/>
              <a:t>Matrículas</a:t>
            </a:r>
          </a:p>
          <a:p>
            <a:pPr lvl="1"/>
            <a:r>
              <a:rPr lang="pt-BR" dirty="0"/>
              <a:t>Evasão</a:t>
            </a:r>
          </a:p>
          <a:p>
            <a:pPr lvl="1"/>
            <a:r>
              <a:rPr lang="pt-BR" dirty="0"/>
              <a:t>Candidatos por vaga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5894188"/>
            <a:ext cx="2449278" cy="86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9581021" y="5859000"/>
            <a:ext cx="2610979" cy="90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6569612" y="2409113"/>
            <a:ext cx="4656406" cy="28838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Relação </a:t>
            </a:r>
            <a:r>
              <a:rPr lang="pt-BR" sz="2400" dirty="0" err="1"/>
              <a:t>NDEs</a:t>
            </a:r>
            <a:r>
              <a:rPr lang="pt-BR" sz="2400" dirty="0"/>
              <a:t>/Curso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Atualização de acervo bibliográfico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Atualização dos PPC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Taxa de ocupação de salas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Documentação Imobiliária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Alunos em intercâmbio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Captação externa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Nota do INEP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pt-BR" sz="2400" dirty="0"/>
              <a:t>Nota do CEE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PGA TÁTICO 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9837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67220903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59657" y="134891"/>
            <a:ext cx="4462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CICLO DE GESTÃO DO PDI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7" y="6179018"/>
            <a:ext cx="1650993" cy="58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10348686" y="6124659"/>
            <a:ext cx="1843314" cy="63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397" y="2660755"/>
            <a:ext cx="1466502" cy="151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9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156470" y="844062"/>
            <a:ext cx="3303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PGA ESTRATÉGICO</a:t>
            </a:r>
          </a:p>
        </p:txBody>
      </p:sp>
      <p:pic>
        <p:nvPicPr>
          <p:cNvPr id="4" name="Picture 2" descr="Resultado de imagem para logo pdi u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7" y="6179018"/>
            <a:ext cx="1650993" cy="58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proplan.uema.br/wp-content/uploads/2015/02/topo-propla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7" r="60413" b="-1"/>
          <a:stretch/>
        </p:blipFill>
        <p:spPr bwMode="auto">
          <a:xfrm>
            <a:off x="10348686" y="6124659"/>
            <a:ext cx="1843314" cy="63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/>
          <a:srcRect l="12783" t="32786" r="13879" b="41230"/>
          <a:stretch/>
        </p:blipFill>
        <p:spPr>
          <a:xfrm>
            <a:off x="159657" y="2081274"/>
            <a:ext cx="12042894" cy="239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94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427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Tema do Office</vt:lpstr>
      <vt:lpstr>II SIMPÓSIO DE PLANEJAMENTO</vt:lpstr>
      <vt:lpstr>Plano de Gestão Anual - PGA</vt:lpstr>
      <vt:lpstr>PGA ESTRATÉGICO 2016</vt:lpstr>
      <vt:lpstr>PGA TÁTICO 2016</vt:lpstr>
      <vt:lpstr>PGA ESTRATÉGICO 2016</vt:lpstr>
      <vt:lpstr>PGA TÁTICO 2016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SIMPÓSIO DE PLANEJAMENTO</dc:title>
  <dc:creator>Mauro Carozzo</dc:creator>
  <cp:lastModifiedBy>Mauro Carozzo</cp:lastModifiedBy>
  <cp:revision>21</cp:revision>
  <dcterms:created xsi:type="dcterms:W3CDTF">2016-06-16T13:16:38Z</dcterms:created>
  <dcterms:modified xsi:type="dcterms:W3CDTF">2016-06-21T17:18:27Z</dcterms:modified>
</cp:coreProperties>
</file>