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4" r:id="rId3"/>
    <p:sldId id="358" r:id="rId4"/>
    <p:sldId id="359" r:id="rId5"/>
    <p:sldId id="353" r:id="rId6"/>
    <p:sldId id="374" r:id="rId7"/>
    <p:sldId id="355" r:id="rId8"/>
    <p:sldId id="360" r:id="rId9"/>
    <p:sldId id="364" r:id="rId10"/>
    <p:sldId id="365" r:id="rId11"/>
    <p:sldId id="366" r:id="rId12"/>
    <p:sldId id="363" r:id="rId13"/>
    <p:sldId id="367" r:id="rId14"/>
    <p:sldId id="368" r:id="rId15"/>
    <p:sldId id="369" r:id="rId16"/>
    <p:sldId id="370" r:id="rId17"/>
    <p:sldId id="371" r:id="rId18"/>
    <p:sldId id="372" r:id="rId19"/>
    <p:sldId id="3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5EDB0-3705-415E-B265-4ED2C8FC648A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8D277-6B20-44C4-9691-081E9AC90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862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Holguin</a:t>
            </a:r>
            <a:r>
              <a:rPr lang="pt-BR" dirty="0"/>
              <a:t> (Cuba) e Rey Juan Carlos (Madrid)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8D277-6B20-44C4-9691-081E9AC902A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306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Projeto Pedagógico Institucional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24D20-F241-4DF0-B56D-E6FFA99C8D6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E5D32-867F-4ED5-B79A-4838F6D78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924F6A-0432-4DF3-BD41-E7B1A7857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F2F178-F87B-4757-808B-5DCA8DC19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9028A-D311-4769-8FFC-09691BA0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A0C999-B0E3-4F5F-B1B7-D10B424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926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C4C36-B9C4-4337-995C-AA108C7A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5AB49A-6BC6-4667-B0BC-FEECF3D47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A96E57-A219-423B-8FE7-83BFBBFF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DAB059-9884-4372-BE5B-E61B33A7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84524-19E0-4888-848F-96F189A4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471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30C073-9206-4431-8345-F893F44E3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AD609C9-C927-4808-85BC-1EEE24917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468952-6E05-4230-9F6A-F5D5B35E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18428-E322-4007-A1D3-AE65BAE5A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55326-C1B0-4885-9854-922F3AC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7E5B-2174-4C42-A2A4-CD261E95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1EC66-1CB6-4BEE-BD19-7B13BA14F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AE30EF-BD92-4BBE-9EB0-E412514D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A4D4AC-948B-4930-8D78-E6A95835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96AEDB-9909-4871-8BD8-ED9C0DCC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5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2D382-2CC7-4115-A887-66548B2D6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163F44-D8D0-4512-A695-B8E56C50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7F336-5705-49A8-86D4-E7C6CBD88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958DAB-1761-4846-9E19-4499812A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F6F0BE-49EB-46B4-854E-A2BAD873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31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B7969D-C650-4FE6-AE6F-D04CC808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F456CF-A095-4D8B-BBA6-D4DE250E6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C0FEF11-5A27-4021-8129-3DEC6EA0B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4B82762-1782-4A98-9083-E245D469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4402FE-C857-478E-B31F-5FA56EEF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AAAF4-C776-4657-861C-830EC03A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68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15C55-9DC0-411A-8946-A2BEF49D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1C28D8-C35B-49BA-AC93-63F1FC380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6EB9AC5-8F2A-467E-AB86-65E337447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BB85CE-AEEF-41B8-866D-AD1C2AF88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6B1B52C-7380-44F3-A97B-B45C0A77E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A8B7D96-25F4-4295-8D93-543E7E63C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55C680-FEED-4E98-9DAF-FC4ECB66B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2A2EF8-29DE-425B-9014-12C3BA3B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11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A998A-4015-4C73-9C30-3769B620D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E0E8765-A903-49FA-9CEC-A45B91F3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C56F360-FD6F-44B1-B4B9-7838875C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507936-CE47-4742-9D11-819FBE7AB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86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284C22C-BC88-40CC-8F96-F370876E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97D0F63-EA90-47C5-A100-D854F48CC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768162F-20BC-4941-B438-97AFC098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87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0B24F-985F-4210-B9B1-927A63D4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984441-CA25-4109-ABEC-685EEE5AD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A17D39-A127-48EC-9B39-483366CFD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A6F9517-DD25-4131-AF79-636C9F90A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4EE2B8-79B9-4445-87DD-1420FF34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057254-D284-48EC-B5B2-34FB567B4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81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630B4-D46A-4D0F-86D5-853962D1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A76934D-2D4D-4696-9165-87DCCEE7D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936DB0-B3AC-4D5F-AF70-959A95EFF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7E3E73-06C4-4E52-8F81-FF5963DE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310AF4-D7B0-478B-9DAD-66A2540EC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A305AA-968F-4B93-A8F7-B5C933CC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95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12B349-9236-478F-A291-AA617F9A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D0D9BC3-EE3E-4F06-A66D-371799800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0E1130-BC84-4EB4-ABA6-997AE6F30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48338-781F-4476-9112-D7A9E98A4C3C}" type="datetimeFigureOut">
              <a:rPr lang="pt-BR" smtClean="0"/>
              <a:t>19/06/2018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08510C-D756-4C32-94BC-F9CDBEC0A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6C61B-6806-4539-9981-141C6BCBF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E000-0CCE-4DA0-95A4-A8118F19CE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63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Telescópio">
            <a:extLst>
              <a:ext uri="{FF2B5EF4-FFF2-40B4-BE49-F238E27FC236}">
                <a16:creationId xmlns:a16="http://schemas.microsoft.com/office/drawing/2014/main" id="{519C0B8D-364D-4968-BF03-80268F745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9767" y="468977"/>
            <a:ext cx="3539066" cy="3539066"/>
          </a:xfrm>
          <a:prstGeom prst="rect">
            <a:avLst/>
          </a:prstGeom>
        </p:spPr>
      </p:pic>
      <p:pic>
        <p:nvPicPr>
          <p:cNvPr id="6" name="Picture 2" descr="Resultado de imagem para PATTERN">
            <a:extLst>
              <a:ext uri="{FF2B5EF4-FFF2-40B4-BE49-F238E27FC236}">
                <a16:creationId xmlns:a16="http://schemas.microsoft.com/office/drawing/2014/main" id="{FB1A7811-249E-4F6B-9C1F-BAA2DAA9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1" y="468977"/>
            <a:ext cx="4949742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46356F-D2F1-4F81-BB72-120C615D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pt-BR" sz="4800" dirty="0">
                <a:solidFill>
                  <a:srgbClr val="404040"/>
                </a:solidFill>
              </a:rPr>
              <a:t>PDI: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9D3447-41BC-4EBB-82E6-CC4D9F79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688535"/>
            <a:ext cx="6801612" cy="536125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Estratégias pretendidas x Estratégias realizadas</a:t>
            </a:r>
          </a:p>
        </p:txBody>
      </p:sp>
      <p:graphicFrame>
        <p:nvGraphicFramePr>
          <p:cNvPr id="12" name="Objeto 4">
            <a:extLst>
              <a:ext uri="{FF2B5EF4-FFF2-40B4-BE49-F238E27FC236}">
                <a16:creationId xmlns:a16="http://schemas.microsoft.com/office/drawing/2014/main" id="{6990F788-025E-4F82-8D57-849B282C0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999671"/>
              </p:ext>
            </p:extLst>
          </p:nvPr>
        </p:nvGraphicFramePr>
        <p:xfrm>
          <a:off x="265472" y="314486"/>
          <a:ext cx="2096138" cy="72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r:id="rId6" imgW="40611960" imgH="14252400" progId="">
                  <p:embed/>
                </p:oleObj>
              </mc:Choice>
              <mc:Fallback>
                <p:oleObj r:id="rId6" imgW="40611960" imgH="14252400" progId="">
                  <p:embed/>
                  <p:pic>
                    <p:nvPicPr>
                      <p:cNvPr id="2050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72" y="314486"/>
                        <a:ext cx="2096138" cy="720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B91A5A7-7C00-4B36-99D5-6B3C409501A1}"/>
              </a:ext>
            </a:extLst>
          </p:cNvPr>
          <p:cNvSpPr txBox="1"/>
          <p:nvPr/>
        </p:nvSpPr>
        <p:spPr>
          <a:xfrm flipH="1">
            <a:off x="4775951" y="6224660"/>
            <a:ext cx="40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Mauro Enrique </a:t>
            </a:r>
            <a:r>
              <a:rPr lang="pt-BR" i="1" dirty="0" err="1">
                <a:solidFill>
                  <a:schemeClr val="bg1"/>
                </a:solidFill>
              </a:rPr>
              <a:t>Carozzo</a:t>
            </a:r>
            <a:r>
              <a:rPr lang="pt-BR" i="1" dirty="0">
                <a:solidFill>
                  <a:schemeClr val="bg1"/>
                </a:solidFill>
              </a:rPr>
              <a:t> Todaro </a:t>
            </a:r>
          </a:p>
        </p:txBody>
      </p:sp>
    </p:spTree>
    <p:extLst>
      <p:ext uri="{BB962C8B-B14F-4D97-AF65-F5344CB8AC3E}">
        <p14:creationId xmlns:p14="http://schemas.microsoft.com/office/powerpoint/2010/main" val="1625583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B83FC-C226-423A-943D-727D581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92" y="365123"/>
            <a:ext cx="9647886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PPI – POLÍTICA DE PESQUISA E PÓS-GRADUAÇÃO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6090" y="1369024"/>
            <a:ext cx="6090556" cy="2057217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pPr>
              <a:lnSpc>
                <a:spcPct val="120000"/>
              </a:lnSpc>
            </a:pPr>
            <a:r>
              <a:rPr lang="pt-BR" sz="1800" dirty="0"/>
              <a:t>Ações de apoio ao desempenho da produção científica. (PDI/UEMA, 2016, p.57)</a:t>
            </a:r>
          </a:p>
          <a:p>
            <a:pPr>
              <a:lnSpc>
                <a:spcPct val="120000"/>
              </a:lnSpc>
            </a:pPr>
            <a:r>
              <a:rPr lang="pt-BR" sz="1800" dirty="0"/>
              <a:t>Expansão da oferta de cursos de Pós-Graduação (PDI/UEMA, 2016, p.59)</a:t>
            </a:r>
          </a:p>
          <a:p>
            <a:pPr>
              <a:lnSpc>
                <a:spcPct val="120000"/>
              </a:lnSpc>
            </a:pPr>
            <a:endParaRPr lang="pt-BR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pt-BR" sz="1800" dirty="0">
              <a:solidFill>
                <a:srgbClr val="FF0000"/>
              </a:solidFill>
            </a:endParaRP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7F1804F7-8054-4EA1-8F73-0D11A0D5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2" y="577849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EBD35E-8109-4628-BD0B-01EE679120F0}"/>
              </a:ext>
            </a:extLst>
          </p:cNvPr>
          <p:cNvSpPr txBox="1"/>
          <p:nvPr/>
        </p:nvSpPr>
        <p:spPr>
          <a:xfrm>
            <a:off x="1090246" y="5305569"/>
            <a:ext cx="994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dirty="0"/>
              <a:t>Normatização do Programa Institucional de Bolsas de  Produtividade (Res. º 209/2016 – CAD/UEMA)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dirty="0"/>
              <a:t>Rede de Biodiversidade e Biotecnologia – Rede </a:t>
            </a:r>
            <a:r>
              <a:rPr lang="pt-BR" dirty="0" err="1"/>
              <a:t>Bionorte</a:t>
            </a:r>
            <a:r>
              <a:rPr lang="pt-BR" dirty="0"/>
              <a:t> (doutorado)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5" name="Gráfico 14" descr="Seta: curva ligeira">
            <a:extLst>
              <a:ext uri="{FF2B5EF4-FFF2-40B4-BE49-F238E27FC236}">
                <a16:creationId xmlns:a16="http://schemas.microsoft.com/office/drawing/2014/main" id="{AB6C3036-FF39-4B6F-8580-6347FE16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596882" y="4129276"/>
            <a:ext cx="470305" cy="500295"/>
          </a:xfrm>
          <a:prstGeom prst="rect">
            <a:avLst/>
          </a:prstGeom>
        </p:spPr>
      </p:pic>
      <p:pic>
        <p:nvPicPr>
          <p:cNvPr id="16" name="Gráfico 15" descr="Seta: curva ligeira">
            <a:extLst>
              <a:ext uri="{FF2B5EF4-FFF2-40B4-BE49-F238E27FC236}">
                <a16:creationId xmlns:a16="http://schemas.microsoft.com/office/drawing/2014/main" id="{52A0C5ED-C393-4841-B4A8-B5DABC24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619664" y="4538522"/>
            <a:ext cx="470305" cy="500295"/>
          </a:xfrm>
          <a:prstGeom prst="rect">
            <a:avLst/>
          </a:prstGeom>
        </p:spPr>
      </p:pic>
      <p:pic>
        <p:nvPicPr>
          <p:cNvPr id="17" name="Gráfico 16" descr="Seta: curva ligeira">
            <a:extLst>
              <a:ext uri="{FF2B5EF4-FFF2-40B4-BE49-F238E27FC236}">
                <a16:creationId xmlns:a16="http://schemas.microsoft.com/office/drawing/2014/main" id="{37480CC4-8504-4AFE-9D85-95693679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046793" y="4759320"/>
            <a:ext cx="470305" cy="500295"/>
          </a:xfrm>
          <a:prstGeom prst="rect">
            <a:avLst/>
          </a:prstGeom>
        </p:spPr>
      </p:pic>
      <p:pic>
        <p:nvPicPr>
          <p:cNvPr id="18" name="Gráfico 17" descr="Seta: curva ligeira">
            <a:extLst>
              <a:ext uri="{FF2B5EF4-FFF2-40B4-BE49-F238E27FC236}">
                <a16:creationId xmlns:a16="http://schemas.microsoft.com/office/drawing/2014/main" id="{DAF4ADD4-E3E9-4357-8AE4-890B7997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037628" y="4322793"/>
            <a:ext cx="470305" cy="500295"/>
          </a:xfrm>
          <a:prstGeom prst="rect">
            <a:avLst/>
          </a:prstGeom>
        </p:spPr>
      </p:pic>
      <p:pic>
        <p:nvPicPr>
          <p:cNvPr id="19" name="Gráfico 18" descr="Seta: curva ligeira">
            <a:extLst>
              <a:ext uri="{FF2B5EF4-FFF2-40B4-BE49-F238E27FC236}">
                <a16:creationId xmlns:a16="http://schemas.microsoft.com/office/drawing/2014/main" id="{D72C8AF8-3084-4E15-91BE-C56E390E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441974" y="4436777"/>
            <a:ext cx="470305" cy="500295"/>
          </a:xfrm>
          <a:prstGeom prst="rect">
            <a:avLst/>
          </a:prstGeom>
        </p:spPr>
      </p:pic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05824EE7-1B1B-4AEF-BD7A-0A94D6E520B7}"/>
              </a:ext>
            </a:extLst>
          </p:cNvPr>
          <p:cNvSpPr/>
          <p:nvPr/>
        </p:nvSpPr>
        <p:spPr>
          <a:xfrm>
            <a:off x="966736" y="2878666"/>
            <a:ext cx="2028092" cy="837546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D0A8F4E-EC1E-4D11-8A89-C31105ADE12D}"/>
              </a:ext>
            </a:extLst>
          </p:cNvPr>
          <p:cNvCxnSpPr>
            <a:cxnSpLocks/>
          </p:cNvCxnSpPr>
          <p:nvPr/>
        </p:nvCxnSpPr>
        <p:spPr>
          <a:xfrm flipV="1">
            <a:off x="3025947" y="3318935"/>
            <a:ext cx="2929376" cy="520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98D8ECF-D6FE-477E-8A3C-5D30196D5D3B}"/>
              </a:ext>
            </a:extLst>
          </p:cNvPr>
          <p:cNvCxnSpPr>
            <a:cxnSpLocks/>
          </p:cNvCxnSpPr>
          <p:nvPr/>
        </p:nvCxnSpPr>
        <p:spPr>
          <a:xfrm>
            <a:off x="5955323" y="3318935"/>
            <a:ext cx="3052585" cy="35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B7B1626C-697E-4030-8C3F-3A1F41A7A29D}"/>
              </a:ext>
            </a:extLst>
          </p:cNvPr>
          <p:cNvSpPr/>
          <p:nvPr/>
        </p:nvSpPr>
        <p:spPr>
          <a:xfrm rot="10800000">
            <a:off x="9007908" y="2873459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06C143E-CF4D-4845-AF7F-67C54BDCB99E}"/>
              </a:ext>
            </a:extLst>
          </p:cNvPr>
          <p:cNvSpPr/>
          <p:nvPr/>
        </p:nvSpPr>
        <p:spPr>
          <a:xfrm>
            <a:off x="9451992" y="2997457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3210342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B83FC-C226-423A-943D-727D581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92" y="365123"/>
            <a:ext cx="9647886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PPI – POLÍTICA DE EXTENSÃO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7F1804F7-8054-4EA1-8F73-0D11A0D5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2" y="577849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2933CF5-BB5B-443C-9DA2-365C86987504}"/>
              </a:ext>
            </a:extLst>
          </p:cNvPr>
          <p:cNvSpPr/>
          <p:nvPr/>
        </p:nvSpPr>
        <p:spPr>
          <a:xfrm>
            <a:off x="259943" y="4275896"/>
            <a:ext cx="4760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“Implementar espaços voltados para o desenvolvimento, inovação e transferência de tecnologia.” </a:t>
            </a:r>
            <a:r>
              <a:rPr lang="pt-BR" dirty="0">
                <a:latin typeface="Panton-Regular"/>
              </a:rPr>
              <a:t>(PDI/UEMA, 2016, p. 65)</a:t>
            </a: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6BA04A-8C07-4E7F-AFA3-EBF4B11E1B10}"/>
              </a:ext>
            </a:extLst>
          </p:cNvPr>
          <p:cNvSpPr/>
          <p:nvPr/>
        </p:nvSpPr>
        <p:spPr>
          <a:xfrm>
            <a:off x="3444262" y="2257189"/>
            <a:ext cx="5452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Panton-Regular"/>
              </a:rPr>
              <a:t>Descentralização da ação extensionista nos Campi. (PDI/UEMA, 2016, p. 65)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5FD6784-1C8D-4922-81FD-A52FF539DF7A}"/>
              </a:ext>
            </a:extLst>
          </p:cNvPr>
          <p:cNvSpPr/>
          <p:nvPr/>
        </p:nvSpPr>
        <p:spPr>
          <a:xfrm>
            <a:off x="6834475" y="5143759"/>
            <a:ext cx="364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rgbClr val="333333"/>
                </a:solidFill>
              </a:rPr>
              <a:t>Programa Extensão para Todos </a:t>
            </a:r>
          </a:p>
          <a:p>
            <a:pPr algn="r"/>
            <a:r>
              <a:rPr lang="pt-BR" dirty="0">
                <a:solidFill>
                  <a:srgbClr val="333333"/>
                </a:solidFill>
              </a:rPr>
              <a:t>(Res. º 221/2017-CAD/UEMA) </a:t>
            </a:r>
            <a:endParaRPr lang="pt-BR" dirty="0"/>
          </a:p>
        </p:txBody>
      </p:sp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FC8DC20C-973E-401A-92E4-F26A73BDDFB5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027378AD-0E5A-48A2-847F-736A2B56CCF6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152A300-1D5C-4ADB-91D5-BE675C55A362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>
            <a:extLst>
              <a:ext uri="{FF2B5EF4-FFF2-40B4-BE49-F238E27FC236}">
                <a16:creationId xmlns:a16="http://schemas.microsoft.com/office/drawing/2014/main" id="{8B4241C0-CDF0-45A8-8408-4A04C87D6998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Gráfico 25" descr="Seta: curva ligeira">
            <a:extLst>
              <a:ext uri="{FF2B5EF4-FFF2-40B4-BE49-F238E27FC236}">
                <a16:creationId xmlns:a16="http://schemas.microsoft.com/office/drawing/2014/main" id="{BD1F2127-F602-4B0D-9AE2-D354B6EA0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29" name="Gráfico 28" descr="Seta: curva ligeira">
            <a:extLst>
              <a:ext uri="{FF2B5EF4-FFF2-40B4-BE49-F238E27FC236}">
                <a16:creationId xmlns:a16="http://schemas.microsoft.com/office/drawing/2014/main" id="{FBEC95CC-1462-4E50-9E75-FA9DE8E6B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1" name="Gráfico 30" descr="Seta: curva ligeira">
            <a:extLst>
              <a:ext uri="{FF2B5EF4-FFF2-40B4-BE49-F238E27FC236}">
                <a16:creationId xmlns:a16="http://schemas.microsoft.com/office/drawing/2014/main" id="{12614116-EA64-4097-86B4-37695DD6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41" name="Gráfico 40" descr="Seta: curva ligeira">
            <a:extLst>
              <a:ext uri="{FF2B5EF4-FFF2-40B4-BE49-F238E27FC236}">
                <a16:creationId xmlns:a16="http://schemas.microsoft.com/office/drawing/2014/main" id="{A6F73CF8-963B-4237-A01A-0DF892B78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42" name="Gráfico 41" descr="Seta: curva ligeira">
            <a:extLst>
              <a:ext uri="{FF2B5EF4-FFF2-40B4-BE49-F238E27FC236}">
                <a16:creationId xmlns:a16="http://schemas.microsoft.com/office/drawing/2014/main" id="{27BA62B7-39D6-41B0-91C3-68609D63B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648F2B67-90BD-4792-8DDC-9503873B6939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368E87E-DC98-4255-9152-7A591661467E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: Pentágono 44">
            <a:extLst>
              <a:ext uri="{FF2B5EF4-FFF2-40B4-BE49-F238E27FC236}">
                <a16:creationId xmlns:a16="http://schemas.microsoft.com/office/drawing/2014/main" id="{BCCB0807-2183-495D-B32B-EBEAD8C1538B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9C36D2E-A6C3-4F0A-A781-D1C7109315D4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106580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260" y="1666501"/>
            <a:ext cx="7878194" cy="1382515"/>
          </a:xfrm>
        </p:spPr>
        <p:txBody>
          <a:bodyPr>
            <a:normAutofit/>
          </a:bodyPr>
          <a:lstStyle/>
          <a:p>
            <a:pPr algn="ctr"/>
            <a:r>
              <a:rPr lang="pt-BR" sz="1800" dirty="0"/>
              <a:t>“... toda vaga de concurso seja aberta, primeiramente, para a categoria de Adjunto...” (PDI/UEMA, 2016, p. 100)</a:t>
            </a:r>
          </a:p>
          <a:p>
            <a:pPr algn="ctr"/>
            <a:r>
              <a:rPr lang="pt-BR" sz="1800" dirty="0"/>
              <a:t>Bolsa de Pesquisador Sênior, com o objetivo de atrair doutores com produção acadêmica qualificada. (PDI/UEMA, 2016, p. 101)</a:t>
            </a:r>
          </a:p>
          <a:p>
            <a:pPr algn="ctr"/>
            <a:endParaRPr lang="pt-BR" sz="1800" dirty="0"/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/>
          <a:lstStyle/>
          <a:p>
            <a:r>
              <a:rPr lang="pt-BR" dirty="0"/>
              <a:t>CORPO DOCENTE</a:t>
            </a:r>
          </a:p>
        </p:txBody>
      </p:sp>
      <p:sp>
        <p:nvSpPr>
          <p:cNvPr id="24" name="Retângulo de cantos arredondados 1">
            <a:extLst>
              <a:ext uri="{FF2B5EF4-FFF2-40B4-BE49-F238E27FC236}">
                <a16:creationId xmlns:a16="http://schemas.microsoft.com/office/drawing/2014/main" id="{908B5296-F382-4558-B152-E9597C037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8" y="577850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67AE6F-53B8-450C-81E6-D9E8C31F2BF2}"/>
              </a:ext>
            </a:extLst>
          </p:cNvPr>
          <p:cNvSpPr txBox="1"/>
          <p:nvPr/>
        </p:nvSpPr>
        <p:spPr>
          <a:xfrm>
            <a:off x="5484268" y="5129207"/>
            <a:ext cx="53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Aprovação das normas para o Programa de Bolsa Pesquisador Sênior </a:t>
            </a:r>
          </a:p>
          <a:p>
            <a:pPr algn="r"/>
            <a:r>
              <a:rPr lang="pt-BR" dirty="0"/>
              <a:t>(Res. º 1213/2016 – CEPE/CONSUN) 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3E6D88-D11D-4D17-BB7D-C8B7CB4C1197}"/>
              </a:ext>
            </a:extLst>
          </p:cNvPr>
          <p:cNvSpPr/>
          <p:nvPr/>
        </p:nvSpPr>
        <p:spPr>
          <a:xfrm>
            <a:off x="170931" y="4539041"/>
            <a:ext cx="5313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Panton-Regular"/>
              </a:rPr>
              <a:t>Criação de uma Comissão Permanente para</a:t>
            </a:r>
          </a:p>
          <a:p>
            <a:r>
              <a:rPr lang="pt-BR" dirty="0">
                <a:latin typeface="Panton-Regular"/>
              </a:rPr>
              <a:t>acompanhamento e avaliação do estágio probatório</a:t>
            </a:r>
          </a:p>
          <a:p>
            <a:r>
              <a:rPr lang="pt-BR" dirty="0">
                <a:latin typeface="Panton-Regular"/>
              </a:rPr>
              <a:t>(PDI/UEMA, 2016, p. 98)</a:t>
            </a:r>
            <a:endParaRPr lang="pt-BR" dirty="0"/>
          </a:p>
        </p:txBody>
      </p:sp>
      <p:sp>
        <p:nvSpPr>
          <p:cNvPr id="27" name="Seta: Pentágono 26">
            <a:extLst>
              <a:ext uri="{FF2B5EF4-FFF2-40B4-BE49-F238E27FC236}">
                <a16:creationId xmlns:a16="http://schemas.microsoft.com/office/drawing/2014/main" id="{30D0E7BD-76B1-41D7-812B-AF8E21F3EA21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A9CD7A04-E585-44AB-BB13-2892D498BCAA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DD9991A0-9D94-41A3-B0BB-12C2202E99BA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AE10BFD2-0CF6-45F0-8EF6-01E6A46355A2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Seta: curva ligeira">
            <a:extLst>
              <a:ext uri="{FF2B5EF4-FFF2-40B4-BE49-F238E27FC236}">
                <a16:creationId xmlns:a16="http://schemas.microsoft.com/office/drawing/2014/main" id="{6413CD92-8043-4A34-BE0C-E85FFE5C5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2" name="Gráfico 31" descr="Seta: curva ligeira">
            <a:extLst>
              <a:ext uri="{FF2B5EF4-FFF2-40B4-BE49-F238E27FC236}">
                <a16:creationId xmlns:a16="http://schemas.microsoft.com/office/drawing/2014/main" id="{E20AC0A8-298E-4513-B8A3-54669E8E3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3" name="Gráfico 32" descr="Seta: curva ligeira">
            <a:extLst>
              <a:ext uri="{FF2B5EF4-FFF2-40B4-BE49-F238E27FC236}">
                <a16:creationId xmlns:a16="http://schemas.microsoft.com/office/drawing/2014/main" id="{B995FB5B-E564-461C-A453-1ECEEDDD0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:a16="http://schemas.microsoft.com/office/drawing/2014/main" id="{CC3CB273-6646-455E-8C9C-2CC88F915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CC840321-FA4F-4125-9122-648226DFB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C4C63A09-6C7A-4F63-8E30-35979450093E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4FAE4AC6-5EB2-4685-A99B-E05F14800D1E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CFEBCA44-E68F-409C-B1BE-E4BFD9278147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D7F202C0-42D0-4AE9-8A5A-0239E99F662A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206453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840" y="1257964"/>
            <a:ext cx="6737624" cy="2057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endParaRPr lang="pt-BR" sz="1800" dirty="0"/>
          </a:p>
          <a:p>
            <a:pPr marL="0" indent="0">
              <a:buNone/>
            </a:pPr>
            <a:r>
              <a:rPr lang="pt-BR" sz="1800" dirty="0"/>
              <a:t>Promover o desenvolvimento de competências e habilidades técnicas, e o desenvolvimento pessoal, visando a melhoria da qualidade dos serviços. (PDI/UEMA, 2016, p. 108)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/>
          <a:lstStyle/>
          <a:p>
            <a:r>
              <a:rPr lang="pt-BR" dirty="0"/>
              <a:t>CORPO TÉCNICO-ADMINISTRATIVO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18377E-BEB8-471E-9EB6-1D21087B4890}"/>
              </a:ext>
            </a:extLst>
          </p:cNvPr>
          <p:cNvSpPr txBox="1"/>
          <p:nvPr/>
        </p:nvSpPr>
        <p:spPr>
          <a:xfrm>
            <a:off x="5392861" y="5143483"/>
            <a:ext cx="522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Cursos de aperfeiçoamento</a:t>
            </a:r>
          </a:p>
          <a:p>
            <a:pPr algn="r"/>
            <a:r>
              <a:rPr lang="pt-BR" dirty="0"/>
              <a:t>Seminários de formação de gestores</a:t>
            </a:r>
          </a:p>
          <a:p>
            <a:pPr algn="r"/>
            <a:r>
              <a:rPr lang="pt-BR" dirty="0"/>
              <a:t>Curso de especialização em Gestão Universitária</a:t>
            </a:r>
          </a:p>
        </p:txBody>
      </p:sp>
      <p:sp>
        <p:nvSpPr>
          <p:cNvPr id="16" name="Retângulo de cantos arredondados 1">
            <a:extLst>
              <a:ext uri="{FF2B5EF4-FFF2-40B4-BE49-F238E27FC236}">
                <a16:creationId xmlns:a16="http://schemas.microsoft.com/office/drawing/2014/main" id="{D19C8197-0E1C-43A6-9711-511BF30F5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87" y="62771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D31E3C5-92D9-4FCF-A9BA-E311C384BE1C}"/>
              </a:ext>
            </a:extLst>
          </p:cNvPr>
          <p:cNvSpPr/>
          <p:nvPr/>
        </p:nvSpPr>
        <p:spPr>
          <a:xfrm>
            <a:off x="791520" y="4532324"/>
            <a:ext cx="3692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Panton-Regular"/>
              </a:rPr>
              <a:t>Implantar o Programa de Qualidade de Vida ao Servidor. </a:t>
            </a:r>
          </a:p>
          <a:p>
            <a:r>
              <a:rPr lang="pt-BR" dirty="0">
                <a:latin typeface="Panton-Regular"/>
              </a:rPr>
              <a:t>(PDI/UEMA, 2016, p. 111)</a:t>
            </a:r>
            <a:endParaRPr lang="pt-BR" dirty="0"/>
          </a:p>
        </p:txBody>
      </p:sp>
      <p:sp>
        <p:nvSpPr>
          <p:cNvPr id="24" name="Seta: Pentágono 23">
            <a:extLst>
              <a:ext uri="{FF2B5EF4-FFF2-40B4-BE49-F238E27FC236}">
                <a16:creationId xmlns:a16="http://schemas.microsoft.com/office/drawing/2014/main" id="{34060628-59AE-4F88-A35E-EF0FC2E2FFB4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7408EDD8-FC5F-4400-915E-13F07C66F1FE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CAF079EF-DB6F-49D8-B117-F150E8F8C0B2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CCEA49CE-27CA-42D3-84C8-BFDC82A2E5C3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Seta: curva ligeira">
            <a:extLst>
              <a:ext uri="{FF2B5EF4-FFF2-40B4-BE49-F238E27FC236}">
                <a16:creationId xmlns:a16="http://schemas.microsoft.com/office/drawing/2014/main" id="{0A26B65E-F707-4BDB-A1A8-05366DEE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2" name="Gráfico 31" descr="Seta: curva ligeira">
            <a:extLst>
              <a:ext uri="{FF2B5EF4-FFF2-40B4-BE49-F238E27FC236}">
                <a16:creationId xmlns:a16="http://schemas.microsoft.com/office/drawing/2014/main" id="{B4784AB1-B02A-4243-B167-18112A0FF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3" name="Gráfico 32" descr="Seta: curva ligeira">
            <a:extLst>
              <a:ext uri="{FF2B5EF4-FFF2-40B4-BE49-F238E27FC236}">
                <a16:creationId xmlns:a16="http://schemas.microsoft.com/office/drawing/2014/main" id="{77A02433-DE8B-4601-BF0B-10165CBDB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:a16="http://schemas.microsoft.com/office/drawing/2014/main" id="{ABA9F20E-C7BA-4152-A66C-54B750A2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DDB5F263-17D8-4894-818F-0B6C7F79D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9988E23C-6246-4E79-B3C9-001F1C43E33C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88AA58C9-0A96-4C3A-AB69-BFC8BAA82C7F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8871F949-1D77-4AA8-8017-37EC90D78A14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9D12081F-43A0-4D8C-98D2-88A7E94981F5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86420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B83FC-C226-423A-943D-727D581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92" y="365123"/>
            <a:ext cx="9647886" cy="1325563"/>
          </a:xfrm>
        </p:spPr>
        <p:txBody>
          <a:bodyPr>
            <a:normAutofit/>
          </a:bodyPr>
          <a:lstStyle/>
          <a:p>
            <a:r>
              <a:rPr lang="pt-BR" sz="3600" dirty="0"/>
              <a:t>ORGANIZAÇÃO ADMINISTRATIVA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72933CF5-BB5B-443C-9DA2-365C86987504}"/>
              </a:ext>
            </a:extLst>
          </p:cNvPr>
          <p:cNvSpPr/>
          <p:nvPr/>
        </p:nvSpPr>
        <p:spPr>
          <a:xfrm>
            <a:off x="251849" y="4699414"/>
            <a:ext cx="54927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Reestruturação da </a:t>
            </a:r>
            <a:r>
              <a:rPr lang="pt-BR" dirty="0" err="1"/>
              <a:t>Uema</a:t>
            </a:r>
            <a:r>
              <a:rPr lang="pt-BR" dirty="0"/>
              <a:t>. </a:t>
            </a:r>
          </a:p>
          <a:p>
            <a:r>
              <a:rPr lang="pt-BR" dirty="0">
                <a:latin typeface="Panton-Regular"/>
              </a:rPr>
              <a:t>(PDI/UEMA, 2016, p. 118)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Autonomia - Nomeação dos professores e servidores concursados.</a:t>
            </a:r>
          </a:p>
          <a:p>
            <a:r>
              <a:rPr lang="pt-BR" dirty="0">
                <a:latin typeface="Panton-Regular"/>
              </a:rPr>
              <a:t>(PDI/UEMA, 2016, p. 124)</a:t>
            </a:r>
            <a:endParaRPr lang="pt-BR" dirty="0"/>
          </a:p>
        </p:txBody>
      </p:sp>
      <p:sp>
        <p:nvSpPr>
          <p:cNvPr id="10" name="Retângulo de cantos arredondados 1">
            <a:extLst>
              <a:ext uri="{FF2B5EF4-FFF2-40B4-BE49-F238E27FC236}">
                <a16:creationId xmlns:a16="http://schemas.microsoft.com/office/drawing/2014/main" id="{754CFF95-4F4E-418C-ABE0-3014CDBD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313" y="57784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4C538F5-A55F-4174-BEFF-5D7059FEC831}"/>
              </a:ext>
            </a:extLst>
          </p:cNvPr>
          <p:cNvSpPr txBox="1"/>
          <p:nvPr/>
        </p:nvSpPr>
        <p:spPr>
          <a:xfrm>
            <a:off x="7052864" y="5169854"/>
            <a:ext cx="270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UEMA TV</a:t>
            </a:r>
          </a:p>
          <a:p>
            <a:pPr algn="r"/>
            <a:r>
              <a:rPr lang="pt-BR" dirty="0"/>
              <a:t>Acontece na UEMA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FC69B4D-AB3A-4D2E-A876-0142768D1147}"/>
              </a:ext>
            </a:extLst>
          </p:cNvPr>
          <p:cNvSpPr/>
          <p:nvPr/>
        </p:nvSpPr>
        <p:spPr>
          <a:xfrm>
            <a:off x="3577558" y="2309416"/>
            <a:ext cx="503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Projetos: Telejornal </a:t>
            </a:r>
            <a:r>
              <a:rPr lang="pt-BR" dirty="0" err="1"/>
              <a:t>Uema</a:t>
            </a:r>
            <a:r>
              <a:rPr lang="pt-BR" dirty="0"/>
              <a:t> Notícias / Programa na Web “Conheça a </a:t>
            </a:r>
            <a:r>
              <a:rPr lang="pt-BR" dirty="0" err="1"/>
              <a:t>Uema</a:t>
            </a:r>
            <a:r>
              <a:rPr lang="pt-BR" dirty="0"/>
              <a:t>” (PDI/UEMA, 2016, p. 126)</a:t>
            </a:r>
          </a:p>
        </p:txBody>
      </p:sp>
      <p:sp>
        <p:nvSpPr>
          <p:cNvPr id="22" name="Seta: Pentágono 21">
            <a:extLst>
              <a:ext uri="{FF2B5EF4-FFF2-40B4-BE49-F238E27FC236}">
                <a16:creationId xmlns:a16="http://schemas.microsoft.com/office/drawing/2014/main" id="{36087B35-72EA-41E9-8C8E-EA4ED37B733A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5C48F43B-0115-4A06-B2D8-41F9FB33EF6E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444D838-4A85-4BBE-BBEB-D7C199A51C1D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A866DF48-05FE-4534-86AD-C38598FCAF79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Gráfico 30" descr="Seta: curva ligeira">
            <a:extLst>
              <a:ext uri="{FF2B5EF4-FFF2-40B4-BE49-F238E27FC236}">
                <a16:creationId xmlns:a16="http://schemas.microsoft.com/office/drawing/2014/main" id="{F9A9F33D-CB53-430F-86B8-3CC54BB1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2" name="Gráfico 31" descr="Seta: curva ligeira">
            <a:extLst>
              <a:ext uri="{FF2B5EF4-FFF2-40B4-BE49-F238E27FC236}">
                <a16:creationId xmlns:a16="http://schemas.microsoft.com/office/drawing/2014/main" id="{D93D8A0E-30DA-4B6C-8871-FEDC1E863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3" name="Gráfico 32" descr="Seta: curva ligeira">
            <a:extLst>
              <a:ext uri="{FF2B5EF4-FFF2-40B4-BE49-F238E27FC236}">
                <a16:creationId xmlns:a16="http://schemas.microsoft.com/office/drawing/2014/main" id="{BCFC86B0-4F6C-4322-8A25-08988526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:a16="http://schemas.microsoft.com/office/drawing/2014/main" id="{F25561AD-3904-4047-BCCD-BA4955B38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40E65305-9E72-461D-A87C-C8DD3D277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932D5957-A9EE-4431-AA25-6E476C164388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D6D17FC-8BC7-45F6-883C-180180D0EFB5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eta: Pentágono 37">
            <a:extLst>
              <a:ext uri="{FF2B5EF4-FFF2-40B4-BE49-F238E27FC236}">
                <a16:creationId xmlns:a16="http://schemas.microsoft.com/office/drawing/2014/main" id="{BB59BE1A-B899-4D0B-A49B-BD67C0F2BEF3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73FBF134-40F4-456A-AF95-1918A2B794CE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5179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7813" y="1588519"/>
            <a:ext cx="5480109" cy="184239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/>
          </a:p>
          <a:p>
            <a:endParaRPr lang="pt-BR" sz="1800" dirty="0"/>
          </a:p>
          <a:p>
            <a:pPr marL="0" indent="0">
              <a:buNone/>
            </a:pPr>
            <a:r>
              <a:rPr lang="pt-BR" sz="1800" dirty="0"/>
              <a:t>Ampliar as condições de permanência dos estudantes na educação superior pública. (PDI/UEMA, 2016, p. 129)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/>
          <a:lstStyle/>
          <a:p>
            <a:r>
              <a:rPr lang="pt-BR" dirty="0"/>
              <a:t>POLÍTICA DE APOIO AO DISCENTE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18377E-BEB8-471E-9EB6-1D21087B4890}"/>
              </a:ext>
            </a:extLst>
          </p:cNvPr>
          <p:cNvSpPr txBox="1"/>
          <p:nvPr/>
        </p:nvSpPr>
        <p:spPr>
          <a:xfrm>
            <a:off x="6133797" y="5191210"/>
            <a:ext cx="459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Bolsa permanência </a:t>
            </a:r>
            <a:r>
              <a:rPr lang="pt-BR" dirty="0"/>
              <a:t>/ Auxílio alimentação / Auxílio moradia /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Auxílio Creche</a:t>
            </a:r>
          </a:p>
          <a:p>
            <a:pPr algn="r"/>
            <a:r>
              <a:rPr lang="pt-BR" dirty="0"/>
              <a:t>(Res. º 231/2017 – CEPE/UEMA)</a:t>
            </a:r>
          </a:p>
        </p:txBody>
      </p:sp>
      <p:sp>
        <p:nvSpPr>
          <p:cNvPr id="17" name="Retângulo de cantos arredondados 1">
            <a:extLst>
              <a:ext uri="{FF2B5EF4-FFF2-40B4-BE49-F238E27FC236}">
                <a16:creationId xmlns:a16="http://schemas.microsoft.com/office/drawing/2014/main" id="{59DC2E73-3C68-49C6-A08A-D98D47D5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87" y="620756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85291382-6892-4A57-8B9B-1F4F171ECCA5}"/>
              </a:ext>
            </a:extLst>
          </p:cNvPr>
          <p:cNvSpPr/>
          <p:nvPr/>
        </p:nvSpPr>
        <p:spPr>
          <a:xfrm>
            <a:off x="147898" y="4394774"/>
            <a:ext cx="490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Regulamentação do uso dos espaços ocupados</a:t>
            </a:r>
          </a:p>
          <a:p>
            <a:r>
              <a:rPr lang="pt-BR" dirty="0"/>
              <a:t>pelos Diretórios Acadêmicos, bem como a unificação das eleições.</a:t>
            </a:r>
          </a:p>
          <a:p>
            <a:r>
              <a:rPr lang="pt-BR" dirty="0">
                <a:latin typeface="Panton-Regular"/>
              </a:rPr>
              <a:t>(PDI/UEMA, 2016, p. 134)</a:t>
            </a:r>
            <a:endParaRPr lang="pt-BR" dirty="0"/>
          </a:p>
        </p:txBody>
      </p:sp>
      <p:sp>
        <p:nvSpPr>
          <p:cNvPr id="28" name="Seta: Pentágono 27">
            <a:extLst>
              <a:ext uri="{FF2B5EF4-FFF2-40B4-BE49-F238E27FC236}">
                <a16:creationId xmlns:a16="http://schemas.microsoft.com/office/drawing/2014/main" id="{71634DC8-A34F-43AB-B3C8-3B2C44F34601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CC02AF8-C313-438F-AF25-4704ABDF487F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9951C1E-4313-493C-8C79-F8BFF5174B69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F6B2216C-CABE-4B42-B6B4-B5F29CCC261C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2" name="Gráfico 31" descr="Seta: curva ligeira">
            <a:extLst>
              <a:ext uri="{FF2B5EF4-FFF2-40B4-BE49-F238E27FC236}">
                <a16:creationId xmlns:a16="http://schemas.microsoft.com/office/drawing/2014/main" id="{781C74A2-5DD3-4A5B-B616-9D125444E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3" name="Gráfico 32" descr="Seta: curva ligeira">
            <a:extLst>
              <a:ext uri="{FF2B5EF4-FFF2-40B4-BE49-F238E27FC236}">
                <a16:creationId xmlns:a16="http://schemas.microsoft.com/office/drawing/2014/main" id="{75714E95-B06E-4FCC-9E4D-43FBCCA4C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:a16="http://schemas.microsoft.com/office/drawing/2014/main" id="{C0A4A0A6-8FC6-42B7-B952-248E9DA3C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C0B85025-BFDE-4ED6-B18F-1A9507DB0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6" name="Gráfico 35" descr="Seta: curva ligeira">
            <a:extLst>
              <a:ext uri="{FF2B5EF4-FFF2-40B4-BE49-F238E27FC236}">
                <a16:creationId xmlns:a16="http://schemas.microsoft.com/office/drawing/2014/main" id="{589AA37F-FC22-4142-8907-BCD6C2F0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37" name="Conector de Seta Reta 36">
            <a:extLst>
              <a:ext uri="{FF2B5EF4-FFF2-40B4-BE49-F238E27FC236}">
                <a16:creationId xmlns:a16="http://schemas.microsoft.com/office/drawing/2014/main" id="{3FAFFE4C-C3A6-43B7-A4FC-F946962D17CD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E574E1A-FEBC-443E-A5EB-023E131588D4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eta: Pentágono 38">
            <a:extLst>
              <a:ext uri="{FF2B5EF4-FFF2-40B4-BE49-F238E27FC236}">
                <a16:creationId xmlns:a16="http://schemas.microsoft.com/office/drawing/2014/main" id="{5FCE3C54-73DA-4CC6-9168-CECEB315386A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45F2D12-F425-4AED-A610-39487320F7FE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200299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/>
          <a:lstStyle/>
          <a:p>
            <a:r>
              <a:rPr lang="pt-BR" dirty="0"/>
              <a:t>INFRAESTRUTURA E INSTALAÇÕES</a:t>
            </a:r>
          </a:p>
        </p:txBody>
      </p:sp>
      <p:sp>
        <p:nvSpPr>
          <p:cNvPr id="16" name="Retângulo de cantos arredondados 1">
            <a:extLst>
              <a:ext uri="{FF2B5EF4-FFF2-40B4-BE49-F238E27FC236}">
                <a16:creationId xmlns:a16="http://schemas.microsoft.com/office/drawing/2014/main" id="{C58A3582-B869-4EF3-8F0F-0C5D1F416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89" y="620756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EF8DC7B-7448-4FC0-91F3-CB89A4D85620}"/>
              </a:ext>
            </a:extLst>
          </p:cNvPr>
          <p:cNvSpPr/>
          <p:nvPr/>
        </p:nvSpPr>
        <p:spPr>
          <a:xfrm>
            <a:off x="350119" y="4547589"/>
            <a:ext cx="47611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Panton-Regular"/>
              </a:rPr>
              <a:t>Reforma na Escola cedida – Itapecuru-Mirim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Construção de prédio – São João dos Patos</a:t>
            </a:r>
          </a:p>
          <a:p>
            <a:r>
              <a:rPr lang="pt-BR" dirty="0">
                <a:latin typeface="Panton-Regular"/>
              </a:rPr>
              <a:t>(PDI/UEMA, 2016, p. 143)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9E4EB48-3B24-450E-83AE-58FAA530F1F7}"/>
              </a:ext>
            </a:extLst>
          </p:cNvPr>
          <p:cNvSpPr/>
          <p:nvPr/>
        </p:nvSpPr>
        <p:spPr>
          <a:xfrm>
            <a:off x="3256812" y="1957460"/>
            <a:ext cx="5817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Panton-Regular"/>
              </a:rPr>
              <a:t>Construção do LAMP (1º parte) – 1.000 m</a:t>
            </a:r>
            <a:r>
              <a:rPr lang="pt-BR" baseline="30000" dirty="0">
                <a:latin typeface="Panton-Regular"/>
              </a:rPr>
              <a:t>2</a:t>
            </a:r>
            <a:r>
              <a:rPr lang="pt-BR" dirty="0">
                <a:latin typeface="Panton-Regular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Panton-Regular"/>
              </a:rPr>
              <a:t>Instalação de Esgotamento Sanitário nos Prédios – 10 m</a:t>
            </a:r>
            <a:r>
              <a:rPr lang="pt-BR" baseline="30000" dirty="0">
                <a:latin typeface="Panton-Regular"/>
              </a:rPr>
              <a:t>2</a:t>
            </a:r>
            <a:r>
              <a:rPr lang="pt-BR" dirty="0">
                <a:latin typeface="Panton-Regular"/>
              </a:rPr>
              <a:t> </a:t>
            </a:r>
          </a:p>
          <a:p>
            <a:r>
              <a:rPr lang="pt-BR" dirty="0">
                <a:latin typeface="Panton-Regular"/>
              </a:rPr>
              <a:t>(PDI/UEMA, 2016, p. 143)</a:t>
            </a:r>
          </a:p>
          <a:p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D22C9E2-449D-4C53-8956-08441044511A}"/>
              </a:ext>
            </a:extLst>
          </p:cNvPr>
          <p:cNvSpPr/>
          <p:nvPr/>
        </p:nvSpPr>
        <p:spPr>
          <a:xfrm>
            <a:off x="6435763" y="4978978"/>
            <a:ext cx="43247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pt-BR" dirty="0">
              <a:latin typeface="Panton-Regular"/>
            </a:endParaRPr>
          </a:p>
          <a:p>
            <a:pPr algn="r"/>
            <a:r>
              <a:rPr lang="pt-BR" dirty="0">
                <a:latin typeface="Panton-Regular"/>
              </a:rPr>
              <a:t>Construção do LAMP (1º parte) – 555,25 m</a:t>
            </a:r>
            <a:r>
              <a:rPr lang="pt-BR" baseline="30000" dirty="0">
                <a:latin typeface="Panton-Regular"/>
              </a:rPr>
              <a:t>2</a:t>
            </a:r>
          </a:p>
          <a:p>
            <a:pPr algn="r"/>
            <a:r>
              <a:rPr lang="pt-BR" dirty="0">
                <a:latin typeface="Panton-Regular"/>
              </a:rPr>
              <a:t>Fossas, filtros e sumidouros  - 40 m</a:t>
            </a:r>
            <a:r>
              <a:rPr lang="pt-BR" baseline="30000" dirty="0">
                <a:latin typeface="Panton-Regular"/>
              </a:rPr>
              <a:t>2</a:t>
            </a:r>
            <a:endParaRPr lang="pt-BR" dirty="0">
              <a:latin typeface="Panton-Regular"/>
            </a:endParaRPr>
          </a:p>
          <a:p>
            <a:pPr algn="r"/>
            <a:r>
              <a:rPr lang="pt-BR" dirty="0">
                <a:latin typeface="Panton-Regular"/>
              </a:rPr>
              <a:t>(PDI/UEMA, 2017, p. 145)</a:t>
            </a:r>
            <a:endParaRPr lang="pt-BR" dirty="0"/>
          </a:p>
        </p:txBody>
      </p:sp>
      <p:sp>
        <p:nvSpPr>
          <p:cNvPr id="31" name="Seta: Pentágono 30">
            <a:extLst>
              <a:ext uri="{FF2B5EF4-FFF2-40B4-BE49-F238E27FC236}">
                <a16:creationId xmlns:a16="http://schemas.microsoft.com/office/drawing/2014/main" id="{975A78CA-58A8-4997-B365-CC1446A26378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102999A6-AEFB-42C4-A9F0-88C23AF14208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60B05A73-0B0A-4744-97AE-65856324271C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>
            <a:extLst>
              <a:ext uri="{FF2B5EF4-FFF2-40B4-BE49-F238E27FC236}">
                <a16:creationId xmlns:a16="http://schemas.microsoft.com/office/drawing/2014/main" id="{4B71DDC6-1855-46E9-BE8B-9E157A06CD3F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409DCF59-9539-456B-881D-DC572A964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6" name="Gráfico 35" descr="Seta: curva ligeira">
            <a:extLst>
              <a:ext uri="{FF2B5EF4-FFF2-40B4-BE49-F238E27FC236}">
                <a16:creationId xmlns:a16="http://schemas.microsoft.com/office/drawing/2014/main" id="{5D90D310-FA80-4395-BD7E-ACCE7CB57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7" name="Gráfico 36" descr="Seta: curva ligeira">
            <a:extLst>
              <a:ext uri="{FF2B5EF4-FFF2-40B4-BE49-F238E27FC236}">
                <a16:creationId xmlns:a16="http://schemas.microsoft.com/office/drawing/2014/main" id="{8CBC083E-A19C-4FAD-8294-3989818B8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8" name="Gráfico 37" descr="Seta: curva ligeira">
            <a:extLst>
              <a:ext uri="{FF2B5EF4-FFF2-40B4-BE49-F238E27FC236}">
                <a16:creationId xmlns:a16="http://schemas.microsoft.com/office/drawing/2014/main" id="{9042A04A-B4A6-4D30-A30B-9CBEDE5F8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9" name="Gráfico 38" descr="Seta: curva ligeira">
            <a:extLst>
              <a:ext uri="{FF2B5EF4-FFF2-40B4-BE49-F238E27FC236}">
                <a16:creationId xmlns:a16="http://schemas.microsoft.com/office/drawing/2014/main" id="{820D7831-2421-4F3E-85C2-71C77918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CE4DE62-AEC4-41F6-9DC8-38F7BDF6DC5A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EE211D2E-4597-42C9-877A-08074C164519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ta: Pentágono 41">
            <a:extLst>
              <a:ext uri="{FF2B5EF4-FFF2-40B4-BE49-F238E27FC236}">
                <a16:creationId xmlns:a16="http://schemas.microsoft.com/office/drawing/2014/main" id="{C8A4CC73-866F-4B2A-86E1-A9065A6AD664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FF6F78D3-12A7-4E88-BD36-E3D6C4148DF6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353165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219" y="1382625"/>
            <a:ext cx="5444703" cy="20572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endParaRPr lang="pt-BR" sz="1800" dirty="0"/>
          </a:p>
          <a:p>
            <a:pPr marL="0" indent="0">
              <a:buNone/>
            </a:pPr>
            <a:r>
              <a:rPr lang="pt-BR" sz="1800" dirty="0"/>
              <a:t>“O PGA será o documento norteador para a elaboração dos orçamentos anuais para o período de 2017 a 2020.” (PDI/UEMA, 2016)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>
            <a:normAutofit/>
          </a:bodyPr>
          <a:lstStyle/>
          <a:p>
            <a:r>
              <a:rPr lang="pt-BR" sz="3600" dirty="0"/>
              <a:t>CAPACIDADE E SUSTENTABILIDADE FINANCEIRA</a:t>
            </a:r>
          </a:p>
        </p:txBody>
      </p:sp>
      <p:sp>
        <p:nvSpPr>
          <p:cNvPr id="10" name="Retângulo de cantos arredondados 1">
            <a:extLst>
              <a:ext uri="{FF2B5EF4-FFF2-40B4-BE49-F238E27FC236}">
                <a16:creationId xmlns:a16="http://schemas.microsoft.com/office/drawing/2014/main" id="{E8BFEC7C-5085-46EF-8429-18BD54D4C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49" y="620756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435E755-E159-4377-ABE6-04BCFB26C668}"/>
              </a:ext>
            </a:extLst>
          </p:cNvPr>
          <p:cNvSpPr/>
          <p:nvPr/>
        </p:nvSpPr>
        <p:spPr>
          <a:xfrm>
            <a:off x="593849" y="4316703"/>
            <a:ext cx="4249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Criação da Coordenação de Relações Interinstitucionais com o objetivo de atuar prospectando e auxiliando em todas as etapas para a viabilidade de novas parcerias. (PDI/UEMA, 2016, p. 159)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BB25DE0-67D0-40F6-A130-CE7A796B225A}"/>
              </a:ext>
            </a:extLst>
          </p:cNvPr>
          <p:cNvSpPr txBox="1"/>
          <p:nvPr/>
        </p:nvSpPr>
        <p:spPr>
          <a:xfrm>
            <a:off x="5662247" y="5244920"/>
            <a:ext cx="5090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A relação entre PGA e Orçamento foi normatizada na  Res. º 985/2017 – CONSUN/UEMA</a:t>
            </a:r>
          </a:p>
        </p:txBody>
      </p:sp>
      <p:sp>
        <p:nvSpPr>
          <p:cNvPr id="24" name="Seta: Pentágono 23">
            <a:extLst>
              <a:ext uri="{FF2B5EF4-FFF2-40B4-BE49-F238E27FC236}">
                <a16:creationId xmlns:a16="http://schemas.microsoft.com/office/drawing/2014/main" id="{CC9128E9-944F-4385-97CB-0D7B02BBE39E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1BA8ACCE-7353-4785-8721-15B99A7324D9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1D719238-C957-4957-9EB3-DBE89C6DB91C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>
            <a:extLst>
              <a:ext uri="{FF2B5EF4-FFF2-40B4-BE49-F238E27FC236}">
                <a16:creationId xmlns:a16="http://schemas.microsoft.com/office/drawing/2014/main" id="{034DFF22-2341-4DE1-B9F3-D5E8AC70B859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Gráfico 32" descr="Seta: curva ligeira">
            <a:extLst>
              <a:ext uri="{FF2B5EF4-FFF2-40B4-BE49-F238E27FC236}">
                <a16:creationId xmlns:a16="http://schemas.microsoft.com/office/drawing/2014/main" id="{3F9F367B-CAE3-465D-8AF7-011DE0B32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4" name="Gráfico 33" descr="Seta: curva ligeira">
            <a:extLst>
              <a:ext uri="{FF2B5EF4-FFF2-40B4-BE49-F238E27FC236}">
                <a16:creationId xmlns:a16="http://schemas.microsoft.com/office/drawing/2014/main" id="{B43C9BB1-283D-4029-853E-F97CD4FB7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35" name="Gráfico 34" descr="Seta: curva ligeira">
            <a:extLst>
              <a:ext uri="{FF2B5EF4-FFF2-40B4-BE49-F238E27FC236}">
                <a16:creationId xmlns:a16="http://schemas.microsoft.com/office/drawing/2014/main" id="{62D9A88C-AB6C-4446-BDB0-51C634824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36" name="Gráfico 35" descr="Seta: curva ligeira">
            <a:extLst>
              <a:ext uri="{FF2B5EF4-FFF2-40B4-BE49-F238E27FC236}">
                <a16:creationId xmlns:a16="http://schemas.microsoft.com/office/drawing/2014/main" id="{1B61A290-D35D-4243-A84F-78B46D409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37" name="Gráfico 36" descr="Seta: curva ligeira">
            <a:extLst>
              <a:ext uri="{FF2B5EF4-FFF2-40B4-BE49-F238E27FC236}">
                <a16:creationId xmlns:a16="http://schemas.microsoft.com/office/drawing/2014/main" id="{88B52A29-A70A-4BD3-B69D-9CEC460D5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id="{6BA86AE1-8DBB-4D3F-8C7A-9A733D7446A9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CC40A7D0-91C6-45F9-BBDF-C614CF5BD5A0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eta: Pentágono 39">
            <a:extLst>
              <a:ext uri="{FF2B5EF4-FFF2-40B4-BE49-F238E27FC236}">
                <a16:creationId xmlns:a16="http://schemas.microsoft.com/office/drawing/2014/main" id="{DE0A90C9-29CD-4FA9-B722-41C98F1A6891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B28BE8F4-723C-45B9-87E5-79EF40A5B972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2553022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519" y="1733594"/>
            <a:ext cx="5480109" cy="16746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1800" dirty="0"/>
          </a:p>
          <a:p>
            <a:endParaRPr lang="pt-BR" sz="1800" dirty="0"/>
          </a:p>
          <a:p>
            <a:pPr marL="0" indent="0">
              <a:buNone/>
            </a:pPr>
            <a:r>
              <a:rPr lang="pt-BR" sz="1800" dirty="0"/>
              <a:t>A autoavaliação deve ser um norteador que busca permanentemente consubstanciar o planejamento e a gestão futura. (PDI/UEMA, 2016, p. 167)</a:t>
            </a:r>
          </a:p>
        </p:txBody>
      </p:sp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05824EE7-1B1B-4AEF-BD7A-0A94D6E520B7}"/>
              </a:ext>
            </a:extLst>
          </p:cNvPr>
          <p:cNvSpPr/>
          <p:nvPr/>
        </p:nvSpPr>
        <p:spPr>
          <a:xfrm>
            <a:off x="1037922" y="3077957"/>
            <a:ext cx="2028092" cy="837546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D0A8F4E-EC1E-4D11-8A89-C31105ADE12D}"/>
              </a:ext>
            </a:extLst>
          </p:cNvPr>
          <p:cNvCxnSpPr>
            <a:cxnSpLocks/>
          </p:cNvCxnSpPr>
          <p:nvPr/>
        </p:nvCxnSpPr>
        <p:spPr>
          <a:xfrm flipV="1">
            <a:off x="3097133" y="3494780"/>
            <a:ext cx="2929376" cy="520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98D8ECF-D6FE-477E-8A3C-5D30196D5D3B}"/>
              </a:ext>
            </a:extLst>
          </p:cNvPr>
          <p:cNvCxnSpPr>
            <a:cxnSpLocks/>
          </p:cNvCxnSpPr>
          <p:nvPr/>
        </p:nvCxnSpPr>
        <p:spPr>
          <a:xfrm>
            <a:off x="6026509" y="3494780"/>
            <a:ext cx="3052585" cy="35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B7B1626C-697E-4030-8C3F-3A1F41A7A29D}"/>
              </a:ext>
            </a:extLst>
          </p:cNvPr>
          <p:cNvSpPr/>
          <p:nvPr/>
        </p:nvSpPr>
        <p:spPr>
          <a:xfrm rot="10800000">
            <a:off x="9079094" y="3072750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06C143E-CF4D-4845-AF7F-67C54BDCB99E}"/>
              </a:ext>
            </a:extLst>
          </p:cNvPr>
          <p:cNvSpPr/>
          <p:nvPr/>
        </p:nvSpPr>
        <p:spPr>
          <a:xfrm>
            <a:off x="9523178" y="3231917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96BAC5A1-8F5F-41B6-9D98-7A7F4476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6738" y="408031"/>
            <a:ext cx="10343508" cy="1325563"/>
          </a:xfrm>
        </p:spPr>
        <p:txBody>
          <a:bodyPr>
            <a:normAutofit/>
          </a:bodyPr>
          <a:lstStyle/>
          <a:p>
            <a:r>
              <a:rPr lang="pt-BR" sz="3600" dirty="0"/>
              <a:t>AVALIAÇÃO E ACOMPANHAMENTO DO DESENVOLVIMENTO INSTITUCIONAL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618377E-BEB8-471E-9EB6-1D21087B4890}"/>
              </a:ext>
            </a:extLst>
          </p:cNvPr>
          <p:cNvSpPr txBox="1"/>
          <p:nvPr/>
        </p:nvSpPr>
        <p:spPr>
          <a:xfrm>
            <a:off x="4420691" y="5384142"/>
            <a:ext cx="668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Foi criada a Res. º 985/2017 – CONSUN/UEMA, que estabelece as condições gerais para a elaboração de planos de ação, face aos resultados do relatório de autoavaliação institucional. </a:t>
            </a:r>
          </a:p>
        </p:txBody>
      </p:sp>
      <p:pic>
        <p:nvPicPr>
          <p:cNvPr id="11" name="Gráfico 10" descr="Seta: curva ligeira">
            <a:extLst>
              <a:ext uri="{FF2B5EF4-FFF2-40B4-BE49-F238E27FC236}">
                <a16:creationId xmlns:a16="http://schemas.microsoft.com/office/drawing/2014/main" id="{384A0437-73D4-46E4-ABA7-A3C717EA8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909543" y="4160789"/>
            <a:ext cx="470305" cy="500295"/>
          </a:xfrm>
          <a:prstGeom prst="rect">
            <a:avLst/>
          </a:prstGeom>
        </p:spPr>
      </p:pic>
      <p:pic>
        <p:nvPicPr>
          <p:cNvPr id="12" name="Gráfico 11" descr="Seta: curva ligeira">
            <a:extLst>
              <a:ext uri="{FF2B5EF4-FFF2-40B4-BE49-F238E27FC236}">
                <a16:creationId xmlns:a16="http://schemas.microsoft.com/office/drawing/2014/main" id="{836A0C23-89DA-4F74-9460-2C4260F6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932325" y="4570035"/>
            <a:ext cx="470305" cy="500295"/>
          </a:xfrm>
          <a:prstGeom prst="rect">
            <a:avLst/>
          </a:prstGeom>
        </p:spPr>
      </p:pic>
      <p:pic>
        <p:nvPicPr>
          <p:cNvPr id="13" name="Gráfico 12" descr="Seta: curva ligeira">
            <a:extLst>
              <a:ext uri="{FF2B5EF4-FFF2-40B4-BE49-F238E27FC236}">
                <a16:creationId xmlns:a16="http://schemas.microsoft.com/office/drawing/2014/main" id="{FE5C8C36-A539-45D9-B00F-6D69A1250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359454" y="4790833"/>
            <a:ext cx="470305" cy="500295"/>
          </a:xfrm>
          <a:prstGeom prst="rect">
            <a:avLst/>
          </a:prstGeom>
        </p:spPr>
      </p:pic>
      <p:pic>
        <p:nvPicPr>
          <p:cNvPr id="14" name="Gráfico 13" descr="Seta: curva ligeira">
            <a:extLst>
              <a:ext uri="{FF2B5EF4-FFF2-40B4-BE49-F238E27FC236}">
                <a16:creationId xmlns:a16="http://schemas.microsoft.com/office/drawing/2014/main" id="{750722BF-49A4-43CE-BFB3-47B28ED7B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350289" y="4354306"/>
            <a:ext cx="470305" cy="500295"/>
          </a:xfrm>
          <a:prstGeom prst="rect">
            <a:avLst/>
          </a:prstGeom>
        </p:spPr>
      </p:pic>
      <p:pic>
        <p:nvPicPr>
          <p:cNvPr id="15" name="Gráfico 14" descr="Seta: curva ligeira">
            <a:extLst>
              <a:ext uri="{FF2B5EF4-FFF2-40B4-BE49-F238E27FC236}">
                <a16:creationId xmlns:a16="http://schemas.microsoft.com/office/drawing/2014/main" id="{451EEACB-1412-4852-869A-228F604E9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754635" y="4468290"/>
            <a:ext cx="470305" cy="500295"/>
          </a:xfrm>
          <a:prstGeom prst="rect">
            <a:avLst/>
          </a:prstGeom>
        </p:spPr>
      </p:pic>
      <p:sp>
        <p:nvSpPr>
          <p:cNvPr id="16" name="Retângulo de cantos arredondados 1">
            <a:extLst>
              <a:ext uri="{FF2B5EF4-FFF2-40B4-BE49-F238E27FC236}">
                <a16:creationId xmlns:a16="http://schemas.microsoft.com/office/drawing/2014/main" id="{916A3550-B858-4E3C-997B-47F8C818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83" y="565981"/>
            <a:ext cx="958850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144700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áfico 4" descr="Telescópio">
            <a:extLst>
              <a:ext uri="{FF2B5EF4-FFF2-40B4-BE49-F238E27FC236}">
                <a16:creationId xmlns:a16="http://schemas.microsoft.com/office/drawing/2014/main" id="{519C0B8D-364D-4968-BF03-80268F745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9767" y="468977"/>
            <a:ext cx="3539066" cy="3539066"/>
          </a:xfrm>
          <a:prstGeom prst="rect">
            <a:avLst/>
          </a:prstGeom>
        </p:spPr>
      </p:pic>
      <p:pic>
        <p:nvPicPr>
          <p:cNvPr id="6" name="Picture 2" descr="Resultado de imagem para PATTERN">
            <a:extLst>
              <a:ext uri="{FF2B5EF4-FFF2-40B4-BE49-F238E27FC236}">
                <a16:creationId xmlns:a16="http://schemas.microsoft.com/office/drawing/2014/main" id="{FB1A7811-249E-4F6B-9C1F-BAA2DAA9D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91" y="468977"/>
            <a:ext cx="4949742" cy="353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46356F-D2F1-4F81-BB72-120C615D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pt-BR" sz="4800" dirty="0">
                <a:solidFill>
                  <a:srgbClr val="404040"/>
                </a:solidFill>
              </a:rPr>
              <a:t>MUITO OBRIGADO!</a:t>
            </a:r>
          </a:p>
        </p:txBody>
      </p:sp>
      <p:graphicFrame>
        <p:nvGraphicFramePr>
          <p:cNvPr id="12" name="Objeto 4">
            <a:extLst>
              <a:ext uri="{FF2B5EF4-FFF2-40B4-BE49-F238E27FC236}">
                <a16:creationId xmlns:a16="http://schemas.microsoft.com/office/drawing/2014/main" id="{6990F788-025E-4F82-8D57-849B282C0E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472" y="314486"/>
          <a:ext cx="2096138" cy="72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6" imgW="40611960" imgH="14252400" progId="">
                  <p:embed/>
                </p:oleObj>
              </mc:Choice>
              <mc:Fallback>
                <p:oleObj r:id="rId6" imgW="40611960" imgH="14252400" progId="">
                  <p:embed/>
                  <p:pic>
                    <p:nvPicPr>
                      <p:cNvPr id="12" name="Objeto 4">
                        <a:extLst>
                          <a:ext uri="{FF2B5EF4-FFF2-40B4-BE49-F238E27FC236}">
                            <a16:creationId xmlns:a16="http://schemas.microsoft.com/office/drawing/2014/main" id="{6990F788-025E-4F82-8D57-849B282C0E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72" y="314486"/>
                        <a:ext cx="2096138" cy="720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C78E148D-D3F6-4722-9A3F-1B2D01FB1954}"/>
              </a:ext>
            </a:extLst>
          </p:cNvPr>
          <p:cNvSpPr txBox="1"/>
          <p:nvPr/>
        </p:nvSpPr>
        <p:spPr>
          <a:xfrm>
            <a:off x="4817348" y="6011356"/>
            <a:ext cx="255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mauro.carozzo@uema.br</a:t>
            </a:r>
          </a:p>
        </p:txBody>
      </p:sp>
    </p:spTree>
    <p:extLst>
      <p:ext uri="{BB962C8B-B14F-4D97-AF65-F5344CB8AC3E}">
        <p14:creationId xmlns:p14="http://schemas.microsoft.com/office/powerpoint/2010/main" val="218131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Resultado de imagem para XADREZ">
            <a:extLst>
              <a:ext uri="{FF2B5EF4-FFF2-40B4-BE49-F238E27FC236}">
                <a16:creationId xmlns:a16="http://schemas.microsoft.com/office/drawing/2014/main" id="{C33337F4-E91F-415A-A6F2-0A00C8A87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27604" b="-1"/>
          <a:stretch/>
        </p:blipFill>
        <p:spPr bwMode="auto"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5EF8FE-E027-4918-9B04-7C8137ACC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pt-BR" dirty="0"/>
              <a:t>ESTRATÉGIA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0A224-81B2-407A-AAE3-178E045EF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800" dirty="0"/>
              <a:t>“A essência do conceito de estratégia envolve a dinâmica da relação da organização com o seu ambiente, a partir da qual são realizadas ações necessárias para alcançar seus objetivos e/ou para aumentar o desempenho, por meio do uso racional dos recursos”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Ronda‐</a:t>
            </a:r>
            <a:r>
              <a:rPr lang="en-US" sz="1800" dirty="0" err="1"/>
              <a:t>Pupo</a:t>
            </a:r>
            <a:r>
              <a:rPr lang="en-US" sz="1800" dirty="0"/>
              <a:t>, G. A., &amp; </a:t>
            </a:r>
            <a:r>
              <a:rPr lang="en-US" sz="1800" dirty="0" err="1"/>
              <a:t>Guerras</a:t>
            </a:r>
            <a:r>
              <a:rPr lang="en-US" sz="1800" dirty="0"/>
              <a:t>‐Martin, L. Á. (2012). Dynamics of the evolution of the strategy concept 1962–2008: a co‐word analysis. </a:t>
            </a:r>
            <a:r>
              <a:rPr lang="en-US" sz="1800" i="1" dirty="0"/>
              <a:t>Strategic Management Journal</a:t>
            </a:r>
            <a:r>
              <a:rPr lang="en-US" sz="1800" dirty="0"/>
              <a:t>, </a:t>
            </a:r>
            <a:r>
              <a:rPr lang="en-US" sz="1800" i="1" dirty="0"/>
              <a:t>33</a:t>
            </a:r>
            <a:r>
              <a:rPr lang="en-US" sz="1800" dirty="0"/>
              <a:t>(2), 162-188.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9811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4">
            <a:extLst>
              <a:ext uri="{FF2B5EF4-FFF2-40B4-BE49-F238E27FC236}">
                <a16:creationId xmlns:a16="http://schemas.microsoft.com/office/drawing/2014/main" id="{C164A525-D34B-4680-8F60-9F4F05102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  <p:pic>
        <p:nvPicPr>
          <p:cNvPr id="5" name="Gráfico 4" descr="Telescópio">
            <a:extLst>
              <a:ext uri="{FF2B5EF4-FFF2-40B4-BE49-F238E27FC236}">
                <a16:creationId xmlns:a16="http://schemas.microsoft.com/office/drawing/2014/main" id="{3F1A6656-A6AB-43CC-8AA6-021E6A02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2743201"/>
            <a:ext cx="1371600" cy="13716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6B3E80-11C3-425A-AEE0-8513F0250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7" y="2187743"/>
            <a:ext cx="5293449" cy="24825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ESTRATÉGIA PRETENDIDA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86050-138E-4B8B-9966-4B47A0016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515" y="4670258"/>
            <a:ext cx="6633602" cy="137140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 – CURSO DE AÇÃO PARA O FUTURO</a:t>
            </a:r>
          </a:p>
        </p:txBody>
      </p:sp>
    </p:spTree>
    <p:extLst>
      <p:ext uri="{BB962C8B-B14F-4D97-AF65-F5344CB8AC3E}">
        <p14:creationId xmlns:p14="http://schemas.microsoft.com/office/powerpoint/2010/main" val="281813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PATTERN">
            <a:extLst>
              <a:ext uri="{FF2B5EF4-FFF2-40B4-BE49-F238E27FC236}">
                <a16:creationId xmlns:a16="http://schemas.microsoft.com/office/drawing/2014/main" id="{C85C0E6F-E0BD-4B57-A657-77EFB6433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00" y="307731"/>
            <a:ext cx="5591100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342873-97EF-4A53-BBBA-DEE8EA8A1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ESTRATÉGIA REALIZADA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B276D-802B-4641-9565-E849ABBC9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362" y="5815698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PADRÃO – COMPORTAMENTO PASSADO</a:t>
            </a:r>
          </a:p>
        </p:txBody>
      </p:sp>
    </p:spTree>
    <p:extLst>
      <p:ext uri="{BB962C8B-B14F-4D97-AF65-F5344CB8AC3E}">
        <p14:creationId xmlns:p14="http://schemas.microsoft.com/office/powerpoint/2010/main" val="308820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7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sultado de imagem para strategy plan vs pattern">
            <a:extLst>
              <a:ext uri="{FF2B5EF4-FFF2-40B4-BE49-F238E27FC236}">
                <a16:creationId xmlns:a16="http://schemas.microsoft.com/office/drawing/2014/main" id="{6D55C10D-8043-4C5C-8751-EA47DA68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50551"/>
            <a:ext cx="7188199" cy="39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CE0975-D904-4B6A-B9D9-77FDA6D4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ESTRATÉGIA </a:t>
            </a:r>
            <a:r>
              <a:rPr lang="en-US" sz="2600" dirty="0">
                <a:solidFill>
                  <a:srgbClr val="FFFFFF"/>
                </a:solidFill>
              </a:rPr>
              <a:t>PRETENDIDA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VS ESTRATÉGIA </a:t>
            </a:r>
            <a:r>
              <a:rPr lang="en-US" sz="2600" dirty="0">
                <a:solidFill>
                  <a:srgbClr val="FFFFFF"/>
                </a:solidFill>
              </a:rPr>
              <a:t>REALIZADA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319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6D93B-D362-4A4A-BFB6-15453C59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t-BR" dirty="0"/>
              <a:t>DINÂMICA DO PROCESSOS ESTRATÉGICO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AF407CD1-CB9B-4CAC-A3E9-62B7A18F3936}"/>
              </a:ext>
            </a:extLst>
          </p:cNvPr>
          <p:cNvGrpSpPr/>
          <p:nvPr/>
        </p:nvGrpSpPr>
        <p:grpSpPr>
          <a:xfrm>
            <a:off x="1739065" y="1910711"/>
            <a:ext cx="9447960" cy="4421928"/>
            <a:chOff x="1996973" y="2250680"/>
            <a:chExt cx="9447960" cy="4421928"/>
          </a:xfrm>
        </p:grpSpPr>
        <p:sp>
          <p:nvSpPr>
            <p:cNvPr id="4" name="Seta: Pentágono 3">
              <a:extLst>
                <a:ext uri="{FF2B5EF4-FFF2-40B4-BE49-F238E27FC236}">
                  <a16:creationId xmlns:a16="http://schemas.microsoft.com/office/drawing/2014/main" id="{74709DA4-9AA1-434A-8D69-B69E4228BDA3}"/>
                </a:ext>
              </a:extLst>
            </p:cNvPr>
            <p:cNvSpPr/>
            <p:nvPr/>
          </p:nvSpPr>
          <p:spPr>
            <a:xfrm>
              <a:off x="1996973" y="2674273"/>
              <a:ext cx="2028092" cy="890954"/>
            </a:xfrm>
            <a:prstGeom prst="homePlat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ESTRATÉGIA PRETENDIDA</a:t>
              </a:r>
            </a:p>
          </p:txBody>
        </p:sp>
        <p:sp>
          <p:nvSpPr>
            <p:cNvPr id="5" name="Seta: Pentágono 4">
              <a:extLst>
                <a:ext uri="{FF2B5EF4-FFF2-40B4-BE49-F238E27FC236}">
                  <a16:creationId xmlns:a16="http://schemas.microsoft.com/office/drawing/2014/main" id="{26B9B041-E9E4-49D7-811F-E6235411BC51}"/>
                </a:ext>
              </a:extLst>
            </p:cNvPr>
            <p:cNvSpPr/>
            <p:nvPr/>
          </p:nvSpPr>
          <p:spPr>
            <a:xfrm rot="10800000">
              <a:off x="8100640" y="2674273"/>
              <a:ext cx="2028092" cy="890954"/>
            </a:xfrm>
            <a:prstGeom prst="homePlat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7" name="Conector de Seta Reta 6">
              <a:extLst>
                <a:ext uri="{FF2B5EF4-FFF2-40B4-BE49-F238E27FC236}">
                  <a16:creationId xmlns:a16="http://schemas.microsoft.com/office/drawing/2014/main" id="{70D00369-381B-42AE-AC5C-58DD8A1FD9B2}"/>
                </a:ext>
              </a:extLst>
            </p:cNvPr>
            <p:cNvCxnSpPr>
              <a:cxnSpLocks/>
            </p:cNvCxnSpPr>
            <p:nvPr/>
          </p:nvCxnSpPr>
          <p:spPr>
            <a:xfrm>
              <a:off x="4056184" y="3119750"/>
              <a:ext cx="1922584" cy="0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EEB8C06B-9E16-4944-8952-C556831EF546}"/>
                </a:ext>
              </a:extLst>
            </p:cNvPr>
            <p:cNvCxnSpPr>
              <a:cxnSpLocks/>
              <a:endCxn id="5" idx="3"/>
            </p:cNvCxnSpPr>
            <p:nvPr/>
          </p:nvCxnSpPr>
          <p:spPr>
            <a:xfrm>
              <a:off x="5978768" y="3119750"/>
              <a:ext cx="2121872" cy="0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>
              <a:extLst>
                <a:ext uri="{FF2B5EF4-FFF2-40B4-BE49-F238E27FC236}">
                  <a16:creationId xmlns:a16="http://schemas.microsoft.com/office/drawing/2014/main" id="{C861DB3E-E652-4ABF-9ABD-2E91E5192C80}"/>
                </a:ext>
              </a:extLst>
            </p:cNvPr>
            <p:cNvCxnSpPr>
              <a:cxnSpLocks/>
            </p:cNvCxnSpPr>
            <p:nvPr/>
          </p:nvCxnSpPr>
          <p:spPr>
            <a:xfrm>
              <a:off x="2901511" y="3584788"/>
              <a:ext cx="838200" cy="597878"/>
            </a:xfrm>
            <a:prstGeom prst="straightConnector1">
              <a:avLst/>
            </a:prstGeom>
            <a:ln w="3810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1836AB87-29F8-4183-B8EC-64211F66DFFF}"/>
                </a:ext>
              </a:extLst>
            </p:cNvPr>
            <p:cNvCxnSpPr>
              <a:cxnSpLocks/>
            </p:cNvCxnSpPr>
            <p:nvPr/>
          </p:nvCxnSpPr>
          <p:spPr>
            <a:xfrm>
              <a:off x="3739711" y="4182666"/>
              <a:ext cx="562707" cy="410306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E75C71-A241-4966-98A4-44FED538B262}"/>
                </a:ext>
              </a:extLst>
            </p:cNvPr>
            <p:cNvSpPr/>
            <p:nvPr/>
          </p:nvSpPr>
          <p:spPr>
            <a:xfrm rot="18204490">
              <a:off x="3769019" y="4516793"/>
              <a:ext cx="1066800" cy="17580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9" name="Gráfico 28" descr="Seta: curva ligeira">
              <a:extLst>
                <a:ext uri="{FF2B5EF4-FFF2-40B4-BE49-F238E27FC236}">
                  <a16:creationId xmlns:a16="http://schemas.microsoft.com/office/drawing/2014/main" id="{EFA14AD3-6C1B-4008-B29D-4F1694304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8402832" y="4041789"/>
              <a:ext cx="759660" cy="759660"/>
            </a:xfrm>
            <a:prstGeom prst="rect">
              <a:avLst/>
            </a:prstGeom>
          </p:spPr>
        </p:pic>
        <p:pic>
          <p:nvPicPr>
            <p:cNvPr id="30" name="Gráfico 29" descr="Seta: curva ligeira">
              <a:extLst>
                <a:ext uri="{FF2B5EF4-FFF2-40B4-BE49-F238E27FC236}">
                  <a16:creationId xmlns:a16="http://schemas.microsoft.com/office/drawing/2014/main" id="{EAC14729-2AF0-4154-908E-CE64B6119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8555265" y="4631546"/>
              <a:ext cx="759660" cy="759660"/>
            </a:xfrm>
            <a:prstGeom prst="rect">
              <a:avLst/>
            </a:prstGeom>
          </p:spPr>
        </p:pic>
        <p:pic>
          <p:nvPicPr>
            <p:cNvPr id="31" name="Gráfico 30" descr="Seta: curva ligeira">
              <a:extLst>
                <a:ext uri="{FF2B5EF4-FFF2-40B4-BE49-F238E27FC236}">
                  <a16:creationId xmlns:a16="http://schemas.microsoft.com/office/drawing/2014/main" id="{2413C33A-B92B-4ADA-A319-7E005173B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7858409" y="3718925"/>
              <a:ext cx="759660" cy="759660"/>
            </a:xfrm>
            <a:prstGeom prst="rect">
              <a:avLst/>
            </a:prstGeom>
          </p:spPr>
        </p:pic>
        <p:pic>
          <p:nvPicPr>
            <p:cNvPr id="32" name="Gráfico 31" descr="Seta: curva ligeira">
              <a:extLst>
                <a:ext uri="{FF2B5EF4-FFF2-40B4-BE49-F238E27FC236}">
                  <a16:creationId xmlns:a16="http://schemas.microsoft.com/office/drawing/2014/main" id="{62B7FA5F-6D74-4193-9781-1A1EB11E6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7506195" y="4514063"/>
              <a:ext cx="759660" cy="759660"/>
            </a:xfrm>
            <a:prstGeom prst="rect">
              <a:avLst/>
            </a:prstGeom>
          </p:spPr>
        </p:pic>
        <p:pic>
          <p:nvPicPr>
            <p:cNvPr id="33" name="Gráfico 32" descr="Seta: curva ligeira">
              <a:extLst>
                <a:ext uri="{FF2B5EF4-FFF2-40B4-BE49-F238E27FC236}">
                  <a16:creationId xmlns:a16="http://schemas.microsoft.com/office/drawing/2014/main" id="{1A47906A-C3F1-4D7A-B14D-1CFDA10A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7701590" y="5205379"/>
              <a:ext cx="759660" cy="759660"/>
            </a:xfrm>
            <a:prstGeom prst="rect">
              <a:avLst/>
            </a:prstGeom>
          </p:spPr>
        </p:pic>
        <p:pic>
          <p:nvPicPr>
            <p:cNvPr id="34" name="Gráfico 33" descr="Seta: curva ligeira">
              <a:extLst>
                <a:ext uri="{FF2B5EF4-FFF2-40B4-BE49-F238E27FC236}">
                  <a16:creationId xmlns:a16="http://schemas.microsoft.com/office/drawing/2014/main" id="{D1AF86D8-2A5F-4E02-A1BA-EFABD7FB1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6777884" y="5579517"/>
              <a:ext cx="759660" cy="759660"/>
            </a:xfrm>
            <a:prstGeom prst="rect">
              <a:avLst/>
            </a:prstGeom>
          </p:spPr>
        </p:pic>
        <p:pic>
          <p:nvPicPr>
            <p:cNvPr id="35" name="Gráfico 34" descr="Seta: curva ligeira">
              <a:extLst>
                <a:ext uri="{FF2B5EF4-FFF2-40B4-BE49-F238E27FC236}">
                  <a16:creationId xmlns:a16="http://schemas.microsoft.com/office/drawing/2014/main" id="{5BB6E807-3BAD-48D0-8BFD-C3920E4B3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6802215" y="4264728"/>
              <a:ext cx="759660" cy="759660"/>
            </a:xfrm>
            <a:prstGeom prst="rect">
              <a:avLst/>
            </a:prstGeom>
          </p:spPr>
        </p:pic>
        <p:pic>
          <p:nvPicPr>
            <p:cNvPr id="36" name="Gráfico 35" descr="Seta: curva ligeira">
              <a:extLst>
                <a:ext uri="{FF2B5EF4-FFF2-40B4-BE49-F238E27FC236}">
                  <a16:creationId xmlns:a16="http://schemas.microsoft.com/office/drawing/2014/main" id="{83635ECE-61DA-4FF9-9D00-96A89058C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6488414" y="4983159"/>
              <a:ext cx="759660" cy="759660"/>
            </a:xfrm>
            <a:prstGeom prst="rect">
              <a:avLst/>
            </a:prstGeom>
          </p:spPr>
        </p:pic>
        <p:pic>
          <p:nvPicPr>
            <p:cNvPr id="37" name="Gráfico 36" descr="Seta: curva ligeira">
              <a:extLst>
                <a:ext uri="{FF2B5EF4-FFF2-40B4-BE49-F238E27FC236}">
                  <a16:creationId xmlns:a16="http://schemas.microsoft.com/office/drawing/2014/main" id="{67F68016-8B92-4441-A90F-6695583BC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8499952">
              <a:off x="7116017" y="3546297"/>
              <a:ext cx="759660" cy="759660"/>
            </a:xfrm>
            <a:prstGeom prst="rect">
              <a:avLst/>
            </a:prstGeom>
          </p:spPr>
        </p:pic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775E800E-581A-4231-A187-613D68459931}"/>
                </a:ext>
              </a:extLst>
            </p:cNvPr>
            <p:cNvSpPr txBox="1"/>
            <p:nvPr/>
          </p:nvSpPr>
          <p:spPr>
            <a:xfrm>
              <a:off x="2117960" y="4306093"/>
              <a:ext cx="1871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ESTRATÉGIAS NÃO-REALIZADAS</a:t>
              </a:r>
            </a:p>
          </p:txBody>
        </p:sp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65CEA32E-DDCF-447A-A227-2D57D5FA0F60}"/>
                </a:ext>
              </a:extLst>
            </p:cNvPr>
            <p:cNvSpPr txBox="1"/>
            <p:nvPr/>
          </p:nvSpPr>
          <p:spPr>
            <a:xfrm>
              <a:off x="5043011" y="2250680"/>
              <a:ext cx="1871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ESTRATÉGIAS DELIBERADAS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B3F05E87-914C-47EE-90B1-F89199F1CB97}"/>
                </a:ext>
              </a:extLst>
            </p:cNvPr>
            <p:cNvSpPr txBox="1"/>
            <p:nvPr/>
          </p:nvSpPr>
          <p:spPr>
            <a:xfrm>
              <a:off x="8408665" y="5398379"/>
              <a:ext cx="1871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ESTRATÉGIAS EMERGENTES</a:t>
              </a: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5920B4B7-4754-4B3B-972B-3A893AFD51AB}"/>
                </a:ext>
              </a:extLst>
            </p:cNvPr>
            <p:cNvSpPr txBox="1"/>
            <p:nvPr/>
          </p:nvSpPr>
          <p:spPr>
            <a:xfrm>
              <a:off x="9468623" y="6303276"/>
              <a:ext cx="1976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MINTZBERG (2000)</a:t>
              </a: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F1FF99C1-C2A3-4949-8B19-0EAA6D2A69EF}"/>
                </a:ext>
              </a:extLst>
            </p:cNvPr>
            <p:cNvSpPr/>
            <p:nvPr/>
          </p:nvSpPr>
          <p:spPr>
            <a:xfrm>
              <a:off x="8559350" y="2813377"/>
              <a:ext cx="1450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</a:rPr>
                <a:t>ESTRATÉGIA REALIZADA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479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197338" y="125124"/>
            <a:ext cx="6313523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  <a:defRPr/>
            </a:pPr>
            <a:r>
              <a:rPr lang="pt-BR" altLang="pt-BR" sz="3200" b="1" dirty="0">
                <a:cs typeface="Arial Unicode MS" panose="020B0604020202020204" pitchFamily="34" charset="-128"/>
              </a:rPr>
              <a:t>EIXOS TEMÁTICOS DO PDI DA UEMA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628462" y="1334275"/>
            <a:ext cx="1662346" cy="719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PERFIL </a:t>
            </a:r>
          </a:p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INSTITUCIONAL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02786" y="2395071"/>
            <a:ext cx="18431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DIRETRIZES</a:t>
            </a:r>
          </a:p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</a:rPr>
              <a:t>ESTRATÉGICAS</a:t>
            </a:r>
          </a:p>
        </p:txBody>
      </p:sp>
      <p:sp>
        <p:nvSpPr>
          <p:cNvPr id="11" name="Retângulo de cantos arredondados 1"/>
          <p:cNvSpPr>
            <a:spLocks noChangeArrowheads="1"/>
          </p:cNvSpPr>
          <p:nvPr/>
        </p:nvSpPr>
        <p:spPr bwMode="auto">
          <a:xfrm>
            <a:off x="620398" y="1227912"/>
            <a:ext cx="935038" cy="900113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tângulo de cantos arredondados 12"/>
          <p:cNvSpPr>
            <a:spLocks noChangeArrowheads="1"/>
          </p:cNvSpPr>
          <p:nvPr/>
        </p:nvSpPr>
        <p:spPr bwMode="auto">
          <a:xfrm>
            <a:off x="620398" y="2360063"/>
            <a:ext cx="936625" cy="900112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37155" y="1320648"/>
            <a:ext cx="986840" cy="71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3600" b="1" dirty="0">
                <a:solidFill>
                  <a:srgbClr val="000000"/>
                </a:solidFill>
              </a:rPr>
              <a:t>PPI </a:t>
            </a:r>
          </a:p>
        </p:txBody>
      </p:sp>
      <p:sp>
        <p:nvSpPr>
          <p:cNvPr id="14" name="Retângulo de cantos arredondados 1"/>
          <p:cNvSpPr>
            <a:spLocks noChangeArrowheads="1"/>
          </p:cNvSpPr>
          <p:nvPr/>
        </p:nvSpPr>
        <p:spPr bwMode="auto">
          <a:xfrm>
            <a:off x="5029091" y="1215873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299457" y="1335125"/>
            <a:ext cx="2592337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9840" rIns="90000" bIns="45000"/>
          <a:lstStyle/>
          <a:p>
            <a: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chemeClr val="tx1"/>
                </a:solidFill>
              </a:rPr>
              <a:t>PLANO DE OFERTA DE CURSOS </a:t>
            </a:r>
          </a:p>
        </p:txBody>
      </p:sp>
      <p:sp>
        <p:nvSpPr>
          <p:cNvPr id="16" name="Retângulo de cantos arredondados 1"/>
          <p:cNvSpPr>
            <a:spLocks noChangeArrowheads="1"/>
          </p:cNvSpPr>
          <p:nvPr/>
        </p:nvSpPr>
        <p:spPr bwMode="auto">
          <a:xfrm>
            <a:off x="7291394" y="1201322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9326287" y="3117677"/>
            <a:ext cx="2040273" cy="4289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rPr>
              <a:t>CORPO DOCENTE</a:t>
            </a:r>
          </a:p>
        </p:txBody>
      </p:sp>
      <p:sp>
        <p:nvSpPr>
          <p:cNvPr id="18" name="Retângulo de cantos arredondados 1"/>
          <p:cNvSpPr>
            <a:spLocks noChangeArrowheads="1"/>
          </p:cNvSpPr>
          <p:nvPr/>
        </p:nvSpPr>
        <p:spPr bwMode="auto">
          <a:xfrm>
            <a:off x="8318224" y="285324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9326288" y="4076879"/>
            <a:ext cx="2883771" cy="72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100000"/>
              </a:lnSpc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/>
                </a:solidFill>
                <a:latin typeface="+mn-lt"/>
                <a:cs typeface="Arial Unicode MS" panose="020B0604020202020204" pitchFamily="34" charset="-128"/>
              </a:rPr>
              <a:t>CORPO TÉCNICO-ADMINISTRATIVO</a:t>
            </a:r>
          </a:p>
        </p:txBody>
      </p:sp>
      <p:sp>
        <p:nvSpPr>
          <p:cNvPr id="20" name="Retângulo de cantos arredondados 1"/>
          <p:cNvSpPr>
            <a:spLocks noChangeArrowheads="1"/>
          </p:cNvSpPr>
          <p:nvPr/>
        </p:nvSpPr>
        <p:spPr bwMode="auto">
          <a:xfrm>
            <a:off x="8318224" y="3972104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5255690" y="4514782"/>
            <a:ext cx="2095959" cy="620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sz="1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Política de apoio ao discente</a:t>
            </a:r>
            <a:endParaRPr lang="pt-BR" altLang="pt-BR" sz="1800" b="1" cap="all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24" name="Retângulo de cantos arredondados 1"/>
          <p:cNvSpPr>
            <a:spLocks noChangeArrowheads="1"/>
          </p:cNvSpPr>
          <p:nvPr/>
        </p:nvSpPr>
        <p:spPr bwMode="auto">
          <a:xfrm>
            <a:off x="4320652" y="4366900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166483" y="5687193"/>
            <a:ext cx="1914622" cy="7953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INFRAESTRUTURA E INSTALAÇÕES</a:t>
            </a:r>
          </a:p>
        </p:txBody>
      </p:sp>
      <p:sp>
        <p:nvSpPr>
          <p:cNvPr id="26" name="Retângulo de cantos arredondados 1"/>
          <p:cNvSpPr>
            <a:spLocks noChangeArrowheads="1"/>
          </p:cNvSpPr>
          <p:nvPr/>
        </p:nvSpPr>
        <p:spPr bwMode="auto">
          <a:xfrm>
            <a:off x="7195084" y="5535491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555436" y="4415785"/>
            <a:ext cx="2807965" cy="9362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CAPACIDADE E SUSTENTABILIDADE FINANCEIRA</a:t>
            </a:r>
          </a:p>
        </p:txBody>
      </p:sp>
      <p:sp>
        <p:nvSpPr>
          <p:cNvPr id="28" name="Retângulo de cantos arredondados 1"/>
          <p:cNvSpPr>
            <a:spLocks noChangeArrowheads="1"/>
          </p:cNvSpPr>
          <p:nvPr/>
        </p:nvSpPr>
        <p:spPr bwMode="auto">
          <a:xfrm>
            <a:off x="620398" y="4366168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4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1628462" y="5561301"/>
            <a:ext cx="2589028" cy="117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Avaliação e acompanhamento do desenvolvimento institucional</a:t>
            </a:r>
            <a:endParaRPr lang="pt-BR" altLang="pt-BR" sz="18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 Unicode MS" panose="020B0604020202020204" pitchFamily="34" charset="-128"/>
            </a:endParaRPr>
          </a:p>
        </p:txBody>
      </p:sp>
      <p:sp>
        <p:nvSpPr>
          <p:cNvPr id="30" name="Retângulo de cantos arredondados 1"/>
          <p:cNvSpPr>
            <a:spLocks noChangeArrowheads="1"/>
          </p:cNvSpPr>
          <p:nvPr/>
        </p:nvSpPr>
        <p:spPr bwMode="auto">
          <a:xfrm>
            <a:off x="620398" y="5667664"/>
            <a:ext cx="958850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5285157" y="3272748"/>
            <a:ext cx="1860813" cy="719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69840" rIns="90000" bIns="45000"/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9pPr>
          </a:lstStyle>
          <a:p>
            <a:pPr eaLnBrk="1">
              <a:spcAft>
                <a:spcPts val="575"/>
              </a:spcAft>
              <a:defRPr/>
            </a:pPr>
            <a:r>
              <a:rPr lang="pt-BR" altLang="pt-BR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 Unicode MS" panose="020B0604020202020204" pitchFamily="34" charset="-128"/>
              </a:rPr>
              <a:t>ORGANIZAÇÃO ADMINISTRATIVA</a:t>
            </a:r>
          </a:p>
        </p:txBody>
      </p:sp>
      <p:sp>
        <p:nvSpPr>
          <p:cNvPr id="32" name="Retângulo de cantos arredondados 1"/>
          <p:cNvSpPr>
            <a:spLocks noChangeArrowheads="1"/>
          </p:cNvSpPr>
          <p:nvPr/>
        </p:nvSpPr>
        <p:spPr bwMode="auto">
          <a:xfrm>
            <a:off x="4286784" y="3141700"/>
            <a:ext cx="935038" cy="90011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" name="Forma Livre: Forma 4">
            <a:extLst>
              <a:ext uri="{FF2B5EF4-FFF2-40B4-BE49-F238E27FC236}">
                <a16:creationId xmlns:a16="http://schemas.microsoft.com/office/drawing/2014/main" id="{FCD9C6A2-8915-4208-A49B-FD7AB8CE6301}"/>
              </a:ext>
            </a:extLst>
          </p:cNvPr>
          <p:cNvSpPr/>
          <p:nvPr/>
        </p:nvSpPr>
        <p:spPr>
          <a:xfrm>
            <a:off x="105222" y="944669"/>
            <a:ext cx="3843413" cy="2852579"/>
          </a:xfrm>
          <a:custGeom>
            <a:avLst/>
            <a:gdLst>
              <a:gd name="connsiteX0" fmla="*/ 301178 w 3843413"/>
              <a:gd name="connsiteY0" fmla="*/ 2701642 h 2852579"/>
              <a:gd name="connsiteX1" fmla="*/ 3360467 w 3843413"/>
              <a:gd name="connsiteY1" fmla="*/ 2712931 h 2852579"/>
              <a:gd name="connsiteX2" fmla="*/ 3789445 w 3843413"/>
              <a:gd name="connsiteY2" fmla="*/ 1188931 h 2852579"/>
              <a:gd name="connsiteX3" fmla="*/ 2875045 w 3843413"/>
              <a:gd name="connsiteY3" fmla="*/ 127775 h 2852579"/>
              <a:gd name="connsiteX4" fmla="*/ 809178 w 3843413"/>
              <a:gd name="connsiteY4" fmla="*/ 48753 h 2852579"/>
              <a:gd name="connsiteX5" fmla="*/ 154422 w 3843413"/>
              <a:gd name="connsiteY5" fmla="*/ 398709 h 2852579"/>
              <a:gd name="connsiteX6" fmla="*/ 97978 w 3843413"/>
              <a:gd name="connsiteY6" fmla="*/ 1990442 h 2852579"/>
              <a:gd name="connsiteX7" fmla="*/ 301178 w 3843413"/>
              <a:gd name="connsiteY7" fmla="*/ 2701642 h 285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3413" h="2852579">
                <a:moveTo>
                  <a:pt x="301178" y="2701642"/>
                </a:moveTo>
                <a:cubicBezTo>
                  <a:pt x="844926" y="2822057"/>
                  <a:pt x="2779089" y="2965050"/>
                  <a:pt x="3360467" y="2712931"/>
                </a:cubicBezTo>
                <a:cubicBezTo>
                  <a:pt x="3941845" y="2460812"/>
                  <a:pt x="3870349" y="1619790"/>
                  <a:pt x="3789445" y="1188931"/>
                </a:cubicBezTo>
                <a:cubicBezTo>
                  <a:pt x="3708541" y="758072"/>
                  <a:pt x="3371756" y="317805"/>
                  <a:pt x="2875045" y="127775"/>
                </a:cubicBezTo>
                <a:cubicBezTo>
                  <a:pt x="2378334" y="-62255"/>
                  <a:pt x="1262615" y="3597"/>
                  <a:pt x="809178" y="48753"/>
                </a:cubicBezTo>
                <a:cubicBezTo>
                  <a:pt x="355741" y="93909"/>
                  <a:pt x="272955" y="75094"/>
                  <a:pt x="154422" y="398709"/>
                </a:cubicBezTo>
                <a:cubicBezTo>
                  <a:pt x="35889" y="722324"/>
                  <a:pt x="75400" y="1608501"/>
                  <a:pt x="97978" y="1990442"/>
                </a:cubicBezTo>
                <a:cubicBezTo>
                  <a:pt x="120556" y="2372383"/>
                  <a:pt x="-242570" y="2581227"/>
                  <a:pt x="301178" y="2701642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E22E4864-B6F7-4E4E-8687-B9394E50E9EF}"/>
              </a:ext>
            </a:extLst>
          </p:cNvPr>
          <p:cNvSpPr/>
          <p:nvPr/>
        </p:nvSpPr>
        <p:spPr>
          <a:xfrm>
            <a:off x="4251727" y="680709"/>
            <a:ext cx="7104193" cy="1826870"/>
          </a:xfrm>
          <a:custGeom>
            <a:avLst/>
            <a:gdLst>
              <a:gd name="connsiteX0" fmla="*/ 636364 w 7104193"/>
              <a:gd name="connsiteY0" fmla="*/ 1825423 h 1826870"/>
              <a:gd name="connsiteX1" fmla="*/ 6416275 w 7104193"/>
              <a:gd name="connsiteY1" fmla="*/ 1633511 h 1826870"/>
              <a:gd name="connsiteX2" fmla="*/ 6709786 w 7104193"/>
              <a:gd name="connsiteY2" fmla="*/ 470756 h 1826870"/>
              <a:gd name="connsiteX3" fmla="*/ 3831119 w 7104193"/>
              <a:gd name="connsiteY3" fmla="*/ 19200 h 1826870"/>
              <a:gd name="connsiteX4" fmla="*/ 952453 w 7104193"/>
              <a:gd name="connsiteY4" fmla="*/ 132089 h 1826870"/>
              <a:gd name="connsiteX5" fmla="*/ 15475 w 7104193"/>
              <a:gd name="connsiteY5" fmla="*/ 572356 h 1826870"/>
              <a:gd name="connsiteX6" fmla="*/ 388008 w 7104193"/>
              <a:gd name="connsiteY6" fmla="*/ 1644800 h 1826870"/>
              <a:gd name="connsiteX7" fmla="*/ 636364 w 7104193"/>
              <a:gd name="connsiteY7" fmla="*/ 1825423 h 182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04193" h="1826870">
                <a:moveTo>
                  <a:pt x="636364" y="1825423"/>
                </a:moveTo>
                <a:cubicBezTo>
                  <a:pt x="1641075" y="1823542"/>
                  <a:pt x="5404038" y="1859289"/>
                  <a:pt x="6416275" y="1633511"/>
                </a:cubicBezTo>
                <a:cubicBezTo>
                  <a:pt x="7428512" y="1407733"/>
                  <a:pt x="7140645" y="739808"/>
                  <a:pt x="6709786" y="470756"/>
                </a:cubicBezTo>
                <a:cubicBezTo>
                  <a:pt x="6278927" y="201704"/>
                  <a:pt x="4790674" y="75644"/>
                  <a:pt x="3831119" y="19200"/>
                </a:cubicBezTo>
                <a:cubicBezTo>
                  <a:pt x="2871564" y="-37244"/>
                  <a:pt x="1588394" y="39896"/>
                  <a:pt x="952453" y="132089"/>
                </a:cubicBezTo>
                <a:cubicBezTo>
                  <a:pt x="316512" y="224282"/>
                  <a:pt x="109549" y="320238"/>
                  <a:pt x="15475" y="572356"/>
                </a:cubicBezTo>
                <a:cubicBezTo>
                  <a:pt x="-78599" y="824474"/>
                  <a:pt x="282645" y="1441600"/>
                  <a:pt x="388008" y="1644800"/>
                </a:cubicBezTo>
                <a:cubicBezTo>
                  <a:pt x="493371" y="1848000"/>
                  <a:pt x="-368347" y="1827304"/>
                  <a:pt x="636364" y="1825423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A1F1A925-EF6E-43E3-98D7-758C0ADF6389}"/>
              </a:ext>
            </a:extLst>
          </p:cNvPr>
          <p:cNvSpPr/>
          <p:nvPr/>
        </p:nvSpPr>
        <p:spPr>
          <a:xfrm>
            <a:off x="111511" y="2760268"/>
            <a:ext cx="7491425" cy="4054309"/>
          </a:xfrm>
          <a:custGeom>
            <a:avLst/>
            <a:gdLst>
              <a:gd name="connsiteX0" fmla="*/ 69111 w 7491425"/>
              <a:gd name="connsiteY0" fmla="*/ 2556798 h 4054309"/>
              <a:gd name="connsiteX1" fmla="*/ 204578 w 7491425"/>
              <a:gd name="connsiteY1" fmla="*/ 3775998 h 4054309"/>
              <a:gd name="connsiteX2" fmla="*/ 1356045 w 7491425"/>
              <a:gd name="connsiteY2" fmla="*/ 3990487 h 4054309"/>
              <a:gd name="connsiteX3" fmla="*/ 4505645 w 7491425"/>
              <a:gd name="connsiteY3" fmla="*/ 3922754 h 4054309"/>
              <a:gd name="connsiteX4" fmla="*/ 6989200 w 7491425"/>
              <a:gd name="connsiteY4" fmla="*/ 2601954 h 4054309"/>
              <a:gd name="connsiteX5" fmla="*/ 7463333 w 7491425"/>
              <a:gd name="connsiteY5" fmla="*/ 1439198 h 4054309"/>
              <a:gd name="connsiteX6" fmla="*/ 6526356 w 7491425"/>
              <a:gd name="connsiteY6" fmla="*/ 118398 h 4054309"/>
              <a:gd name="connsiteX7" fmla="*/ 4562089 w 7491425"/>
              <a:gd name="connsiteY7" fmla="*/ 118398 h 4054309"/>
              <a:gd name="connsiteX8" fmla="*/ 3862178 w 7491425"/>
              <a:gd name="connsiteY8" fmla="*/ 603821 h 4054309"/>
              <a:gd name="connsiteX9" fmla="*/ 3546089 w 7491425"/>
              <a:gd name="connsiteY9" fmla="*/ 1348887 h 4054309"/>
              <a:gd name="connsiteX10" fmla="*/ 1277022 w 7491425"/>
              <a:gd name="connsiteY10" fmla="*/ 1315021 h 4054309"/>
              <a:gd name="connsiteX11" fmla="*/ 102978 w 7491425"/>
              <a:gd name="connsiteY11" fmla="*/ 1552087 h 4054309"/>
              <a:gd name="connsiteX12" fmla="*/ 69111 w 7491425"/>
              <a:gd name="connsiteY12" fmla="*/ 2556798 h 405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91425" h="4054309">
                <a:moveTo>
                  <a:pt x="69111" y="2556798"/>
                </a:moveTo>
                <a:cubicBezTo>
                  <a:pt x="86044" y="2927450"/>
                  <a:pt x="-9911" y="3537050"/>
                  <a:pt x="204578" y="3775998"/>
                </a:cubicBezTo>
                <a:cubicBezTo>
                  <a:pt x="419067" y="4014946"/>
                  <a:pt x="639201" y="3966028"/>
                  <a:pt x="1356045" y="3990487"/>
                </a:cubicBezTo>
                <a:cubicBezTo>
                  <a:pt x="2072889" y="4014946"/>
                  <a:pt x="3566786" y="4154176"/>
                  <a:pt x="4505645" y="3922754"/>
                </a:cubicBezTo>
                <a:cubicBezTo>
                  <a:pt x="5444504" y="3691332"/>
                  <a:pt x="6496252" y="3015880"/>
                  <a:pt x="6989200" y="2601954"/>
                </a:cubicBezTo>
                <a:cubicBezTo>
                  <a:pt x="7482148" y="2188028"/>
                  <a:pt x="7540474" y="1853124"/>
                  <a:pt x="7463333" y="1439198"/>
                </a:cubicBezTo>
                <a:cubicBezTo>
                  <a:pt x="7386192" y="1025272"/>
                  <a:pt x="7009897" y="338531"/>
                  <a:pt x="6526356" y="118398"/>
                </a:cubicBezTo>
                <a:cubicBezTo>
                  <a:pt x="6042815" y="-101735"/>
                  <a:pt x="5006119" y="37494"/>
                  <a:pt x="4562089" y="118398"/>
                </a:cubicBezTo>
                <a:cubicBezTo>
                  <a:pt x="4118059" y="199302"/>
                  <a:pt x="4031511" y="398740"/>
                  <a:pt x="3862178" y="603821"/>
                </a:cubicBezTo>
                <a:cubicBezTo>
                  <a:pt x="3692845" y="808902"/>
                  <a:pt x="3976948" y="1230354"/>
                  <a:pt x="3546089" y="1348887"/>
                </a:cubicBezTo>
                <a:cubicBezTo>
                  <a:pt x="3115230" y="1467420"/>
                  <a:pt x="1850874" y="1281154"/>
                  <a:pt x="1277022" y="1315021"/>
                </a:cubicBezTo>
                <a:cubicBezTo>
                  <a:pt x="703170" y="1348888"/>
                  <a:pt x="302415" y="1348887"/>
                  <a:pt x="102978" y="1552087"/>
                </a:cubicBezTo>
                <a:cubicBezTo>
                  <a:pt x="-96459" y="1755287"/>
                  <a:pt x="52178" y="2186146"/>
                  <a:pt x="69111" y="2556798"/>
                </a:cubicBezTo>
                <a:close/>
              </a:path>
            </a:pathLst>
          </a:cu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44807A8B-6BF7-4E40-9227-5A7FB6493A2E}"/>
              </a:ext>
            </a:extLst>
          </p:cNvPr>
          <p:cNvSpPr/>
          <p:nvPr/>
        </p:nvSpPr>
        <p:spPr>
          <a:xfrm>
            <a:off x="7798441" y="2573910"/>
            <a:ext cx="4336726" cy="2780594"/>
          </a:xfrm>
          <a:custGeom>
            <a:avLst/>
            <a:gdLst>
              <a:gd name="connsiteX0" fmla="*/ 927870 w 4336726"/>
              <a:gd name="connsiteY0" fmla="*/ 2675423 h 2780594"/>
              <a:gd name="connsiteX1" fmla="*/ 3445292 w 4336726"/>
              <a:gd name="connsiteY1" fmla="*/ 2698000 h 2780594"/>
              <a:gd name="connsiteX2" fmla="*/ 4280670 w 4336726"/>
              <a:gd name="connsiteY2" fmla="*/ 2201289 h 2780594"/>
              <a:gd name="connsiteX3" fmla="*/ 4167781 w 4336726"/>
              <a:gd name="connsiteY3" fmla="*/ 1015956 h 2780594"/>
              <a:gd name="connsiteX4" fmla="*/ 3422715 w 4336726"/>
              <a:gd name="connsiteY4" fmla="*/ 78978 h 2780594"/>
              <a:gd name="connsiteX5" fmla="*/ 1876137 w 4336726"/>
              <a:gd name="connsiteY5" fmla="*/ 67689 h 2780594"/>
              <a:gd name="connsiteX6" fmla="*/ 194092 w 4336726"/>
              <a:gd name="connsiteY6" fmla="*/ 214445 h 2780594"/>
              <a:gd name="connsiteX7" fmla="*/ 115070 w 4336726"/>
              <a:gd name="connsiteY7" fmla="*/ 1682000 h 2780594"/>
              <a:gd name="connsiteX8" fmla="*/ 927870 w 4336726"/>
              <a:gd name="connsiteY8" fmla="*/ 2675423 h 27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36726" h="2780594">
                <a:moveTo>
                  <a:pt x="927870" y="2675423"/>
                </a:moveTo>
                <a:cubicBezTo>
                  <a:pt x="1482907" y="2844756"/>
                  <a:pt x="2886492" y="2777022"/>
                  <a:pt x="3445292" y="2698000"/>
                </a:cubicBezTo>
                <a:cubicBezTo>
                  <a:pt x="4004092" y="2618978"/>
                  <a:pt x="4160255" y="2481630"/>
                  <a:pt x="4280670" y="2201289"/>
                </a:cubicBezTo>
                <a:cubicBezTo>
                  <a:pt x="4401085" y="1920948"/>
                  <a:pt x="4310774" y="1369674"/>
                  <a:pt x="4167781" y="1015956"/>
                </a:cubicBezTo>
                <a:cubicBezTo>
                  <a:pt x="4024789" y="662237"/>
                  <a:pt x="3804656" y="237022"/>
                  <a:pt x="3422715" y="78978"/>
                </a:cubicBezTo>
                <a:cubicBezTo>
                  <a:pt x="3040774" y="-79066"/>
                  <a:pt x="2414241" y="45111"/>
                  <a:pt x="1876137" y="67689"/>
                </a:cubicBezTo>
                <a:cubicBezTo>
                  <a:pt x="1338033" y="90267"/>
                  <a:pt x="487603" y="-54607"/>
                  <a:pt x="194092" y="214445"/>
                </a:cubicBezTo>
                <a:cubicBezTo>
                  <a:pt x="-99419" y="483497"/>
                  <a:pt x="-3463" y="1269956"/>
                  <a:pt x="115070" y="1682000"/>
                </a:cubicBezTo>
                <a:cubicBezTo>
                  <a:pt x="233603" y="2094044"/>
                  <a:pt x="372833" y="2506090"/>
                  <a:pt x="927870" y="2675423"/>
                </a:cubicBezTo>
                <a:close/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7DB3DC74-63C4-4133-B5C0-DF9C9E156DD9}"/>
              </a:ext>
            </a:extLst>
          </p:cNvPr>
          <p:cNvSpPr/>
          <p:nvPr/>
        </p:nvSpPr>
        <p:spPr>
          <a:xfrm>
            <a:off x="6863644" y="5358343"/>
            <a:ext cx="3782705" cy="1435127"/>
          </a:xfrm>
          <a:custGeom>
            <a:avLst/>
            <a:gdLst>
              <a:gd name="connsiteX0" fmla="*/ 1998134 w 3782705"/>
              <a:gd name="connsiteY0" fmla="*/ 1403701 h 1435127"/>
              <a:gd name="connsiteX1" fmla="*/ 3691467 w 3782705"/>
              <a:gd name="connsiteY1" fmla="*/ 997301 h 1435127"/>
              <a:gd name="connsiteX2" fmla="*/ 3285067 w 3782705"/>
              <a:gd name="connsiteY2" fmla="*/ 207079 h 1435127"/>
              <a:gd name="connsiteX3" fmla="*/ 1016001 w 3782705"/>
              <a:gd name="connsiteY3" fmla="*/ 26457 h 1435127"/>
              <a:gd name="connsiteX4" fmla="*/ 270934 w 3782705"/>
              <a:gd name="connsiteY4" fmla="*/ 139346 h 1435127"/>
              <a:gd name="connsiteX5" fmla="*/ 56445 w 3782705"/>
              <a:gd name="connsiteY5" fmla="*/ 1279523 h 1435127"/>
              <a:gd name="connsiteX6" fmla="*/ 1230489 w 3782705"/>
              <a:gd name="connsiteY6" fmla="*/ 1392412 h 1435127"/>
              <a:gd name="connsiteX7" fmla="*/ 1998134 w 3782705"/>
              <a:gd name="connsiteY7" fmla="*/ 1403701 h 143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2705" h="1435127">
                <a:moveTo>
                  <a:pt x="1998134" y="1403701"/>
                </a:moveTo>
                <a:cubicBezTo>
                  <a:pt x="2408297" y="1337849"/>
                  <a:pt x="3476978" y="1196738"/>
                  <a:pt x="3691467" y="997301"/>
                </a:cubicBezTo>
                <a:cubicBezTo>
                  <a:pt x="3905956" y="797864"/>
                  <a:pt x="3730978" y="368886"/>
                  <a:pt x="3285067" y="207079"/>
                </a:cubicBezTo>
                <a:cubicBezTo>
                  <a:pt x="2839156" y="45272"/>
                  <a:pt x="1518356" y="37746"/>
                  <a:pt x="1016001" y="26457"/>
                </a:cubicBezTo>
                <a:cubicBezTo>
                  <a:pt x="513646" y="15168"/>
                  <a:pt x="430860" y="-69498"/>
                  <a:pt x="270934" y="139346"/>
                </a:cubicBezTo>
                <a:cubicBezTo>
                  <a:pt x="111008" y="348190"/>
                  <a:pt x="-103481" y="1070679"/>
                  <a:pt x="56445" y="1279523"/>
                </a:cubicBezTo>
                <a:cubicBezTo>
                  <a:pt x="216371" y="1488367"/>
                  <a:pt x="904993" y="1369834"/>
                  <a:pt x="1230489" y="1392412"/>
                </a:cubicBezTo>
                <a:cubicBezTo>
                  <a:pt x="1555985" y="1414990"/>
                  <a:pt x="1587971" y="1469553"/>
                  <a:pt x="1998134" y="1403701"/>
                </a:cubicBezTo>
                <a:close/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73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B83FC-C226-423A-943D-727D581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92" y="365123"/>
            <a:ext cx="9647886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PPI – ORGANIZAÇÃO DIDÁTICO/PEDAGÓGICA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9EBF7E-58A3-461B-917A-BF0E551C2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264" y="2158973"/>
            <a:ext cx="5644662" cy="1162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A mobilidade acadêmica interna é prioritária e deve ser assegurada por meio de resoluções... </a:t>
            </a:r>
          </a:p>
          <a:p>
            <a:pPr marL="0" indent="0">
              <a:buNone/>
            </a:pPr>
            <a:r>
              <a:rPr lang="pt-BR" sz="1800" dirty="0"/>
              <a:t>(PDI/UEMA, 2016, p. 52)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7F1804F7-8054-4EA1-8F73-0D11A0D5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2" y="577849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EBD35E-8109-4628-BD0B-01EE679120F0}"/>
              </a:ext>
            </a:extLst>
          </p:cNvPr>
          <p:cNvSpPr txBox="1"/>
          <p:nvPr/>
        </p:nvSpPr>
        <p:spPr>
          <a:xfrm>
            <a:off x="6613086" y="5378097"/>
            <a:ext cx="412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Programa de Mobilidade Acadêmica Docente (PMAD)</a:t>
            </a:r>
          </a:p>
        </p:txBody>
      </p:sp>
      <p:pic>
        <p:nvPicPr>
          <p:cNvPr id="15" name="Gráfico 14" descr="Seta: curva ligeira">
            <a:extLst>
              <a:ext uri="{FF2B5EF4-FFF2-40B4-BE49-F238E27FC236}">
                <a16:creationId xmlns:a16="http://schemas.microsoft.com/office/drawing/2014/main" id="{AB6C3036-FF39-4B6F-8580-6347FE162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596882" y="4164445"/>
            <a:ext cx="470305" cy="500295"/>
          </a:xfrm>
          <a:prstGeom prst="rect">
            <a:avLst/>
          </a:prstGeom>
        </p:spPr>
      </p:pic>
      <p:pic>
        <p:nvPicPr>
          <p:cNvPr id="16" name="Gráfico 15" descr="Seta: curva ligeira">
            <a:extLst>
              <a:ext uri="{FF2B5EF4-FFF2-40B4-BE49-F238E27FC236}">
                <a16:creationId xmlns:a16="http://schemas.microsoft.com/office/drawing/2014/main" id="{52A0C5ED-C393-4841-B4A8-B5DABC249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619664" y="4573691"/>
            <a:ext cx="470305" cy="500295"/>
          </a:xfrm>
          <a:prstGeom prst="rect">
            <a:avLst/>
          </a:prstGeom>
        </p:spPr>
      </p:pic>
      <p:pic>
        <p:nvPicPr>
          <p:cNvPr id="17" name="Gráfico 16" descr="Seta: curva ligeira">
            <a:extLst>
              <a:ext uri="{FF2B5EF4-FFF2-40B4-BE49-F238E27FC236}">
                <a16:creationId xmlns:a16="http://schemas.microsoft.com/office/drawing/2014/main" id="{37480CC4-8504-4AFE-9D85-956936795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046793" y="4794489"/>
            <a:ext cx="470305" cy="500295"/>
          </a:xfrm>
          <a:prstGeom prst="rect">
            <a:avLst/>
          </a:prstGeom>
        </p:spPr>
      </p:pic>
      <p:pic>
        <p:nvPicPr>
          <p:cNvPr id="18" name="Gráfico 17" descr="Seta: curva ligeira">
            <a:extLst>
              <a:ext uri="{FF2B5EF4-FFF2-40B4-BE49-F238E27FC236}">
                <a16:creationId xmlns:a16="http://schemas.microsoft.com/office/drawing/2014/main" id="{DAF4ADD4-E3E9-4357-8AE4-890B7997A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037628" y="4357962"/>
            <a:ext cx="470305" cy="500295"/>
          </a:xfrm>
          <a:prstGeom prst="rect">
            <a:avLst/>
          </a:prstGeom>
        </p:spPr>
      </p:pic>
      <p:pic>
        <p:nvPicPr>
          <p:cNvPr id="19" name="Gráfico 18" descr="Seta: curva ligeira">
            <a:extLst>
              <a:ext uri="{FF2B5EF4-FFF2-40B4-BE49-F238E27FC236}">
                <a16:creationId xmlns:a16="http://schemas.microsoft.com/office/drawing/2014/main" id="{D72C8AF8-3084-4E15-91BE-C56E390E1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441974" y="4471946"/>
            <a:ext cx="470305" cy="500295"/>
          </a:xfrm>
          <a:prstGeom prst="rect">
            <a:avLst/>
          </a:prstGeom>
        </p:spPr>
      </p:pic>
      <p:sp>
        <p:nvSpPr>
          <p:cNvPr id="20" name="Seta: Pentágono 19">
            <a:extLst>
              <a:ext uri="{FF2B5EF4-FFF2-40B4-BE49-F238E27FC236}">
                <a16:creationId xmlns:a16="http://schemas.microsoft.com/office/drawing/2014/main" id="{05824EE7-1B1B-4AEF-BD7A-0A94D6E520B7}"/>
              </a:ext>
            </a:extLst>
          </p:cNvPr>
          <p:cNvSpPr/>
          <p:nvPr/>
        </p:nvSpPr>
        <p:spPr>
          <a:xfrm>
            <a:off x="966736" y="2808328"/>
            <a:ext cx="2028092" cy="837546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3D0A8F4E-EC1E-4D11-8A89-C31105ADE12D}"/>
              </a:ext>
            </a:extLst>
          </p:cNvPr>
          <p:cNvCxnSpPr>
            <a:cxnSpLocks/>
          </p:cNvCxnSpPr>
          <p:nvPr/>
        </p:nvCxnSpPr>
        <p:spPr>
          <a:xfrm flipV="1">
            <a:off x="3025947" y="3248597"/>
            <a:ext cx="2929376" cy="5208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98D8ECF-D6FE-477E-8A3C-5D30196D5D3B}"/>
              </a:ext>
            </a:extLst>
          </p:cNvPr>
          <p:cNvCxnSpPr>
            <a:cxnSpLocks/>
          </p:cNvCxnSpPr>
          <p:nvPr/>
        </p:nvCxnSpPr>
        <p:spPr>
          <a:xfrm>
            <a:off x="5955323" y="3248597"/>
            <a:ext cx="3052585" cy="352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entágono 24">
            <a:extLst>
              <a:ext uri="{FF2B5EF4-FFF2-40B4-BE49-F238E27FC236}">
                <a16:creationId xmlns:a16="http://schemas.microsoft.com/office/drawing/2014/main" id="{B7B1626C-697E-4030-8C3F-3A1F41A7A29D}"/>
              </a:ext>
            </a:extLst>
          </p:cNvPr>
          <p:cNvSpPr/>
          <p:nvPr/>
        </p:nvSpPr>
        <p:spPr>
          <a:xfrm rot="10800000">
            <a:off x="9007908" y="2803121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B06C143E-CF4D-4845-AF7F-67C54BDCB99E}"/>
              </a:ext>
            </a:extLst>
          </p:cNvPr>
          <p:cNvSpPr/>
          <p:nvPr/>
        </p:nvSpPr>
        <p:spPr>
          <a:xfrm>
            <a:off x="9451992" y="2938842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2269232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1B83FC-C226-423A-943D-727D581A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92" y="365123"/>
            <a:ext cx="9647886" cy="1325563"/>
          </a:xfrm>
        </p:spPr>
        <p:txBody>
          <a:bodyPr>
            <a:normAutofit/>
          </a:bodyPr>
          <a:lstStyle/>
          <a:p>
            <a:r>
              <a:rPr lang="pt-BR" sz="3600" dirty="0"/>
              <a:t>PPI – POLÍTICA DE GRADUAÇÃO</a:t>
            </a:r>
          </a:p>
        </p:txBody>
      </p:sp>
      <p:sp>
        <p:nvSpPr>
          <p:cNvPr id="11" name="Retângulo de cantos arredondados 1">
            <a:extLst>
              <a:ext uri="{FF2B5EF4-FFF2-40B4-BE49-F238E27FC236}">
                <a16:creationId xmlns:a16="http://schemas.microsoft.com/office/drawing/2014/main" id="{7F1804F7-8054-4EA1-8F73-0D11A0D57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722" y="577849"/>
            <a:ext cx="935038" cy="900113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t-BR" altLang="pt-BR" sz="4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Seta: Pentágono 22">
            <a:extLst>
              <a:ext uri="{FF2B5EF4-FFF2-40B4-BE49-F238E27FC236}">
                <a16:creationId xmlns:a16="http://schemas.microsoft.com/office/drawing/2014/main" id="{E128CE67-A0A6-484D-A7AF-6591266D1365}"/>
              </a:ext>
            </a:extLst>
          </p:cNvPr>
          <p:cNvSpPr/>
          <p:nvPr/>
        </p:nvSpPr>
        <p:spPr>
          <a:xfrm>
            <a:off x="1395364" y="2659758"/>
            <a:ext cx="2028092" cy="890954"/>
          </a:xfrm>
          <a:prstGeom prst="homePlat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ESTRATÉGIA PRETENDIDA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9E073464-1BFA-4910-993D-70D3CBFF86BB}"/>
              </a:ext>
            </a:extLst>
          </p:cNvPr>
          <p:cNvCxnSpPr>
            <a:cxnSpLocks/>
          </p:cNvCxnSpPr>
          <p:nvPr/>
        </p:nvCxnSpPr>
        <p:spPr>
          <a:xfrm>
            <a:off x="2309449" y="3503820"/>
            <a:ext cx="1754776" cy="637496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41141795-A259-448C-9714-BA05A1F6B04B}"/>
              </a:ext>
            </a:extLst>
          </p:cNvPr>
          <p:cNvCxnSpPr>
            <a:cxnSpLocks/>
          </p:cNvCxnSpPr>
          <p:nvPr/>
        </p:nvCxnSpPr>
        <p:spPr>
          <a:xfrm>
            <a:off x="4064225" y="4141316"/>
            <a:ext cx="1433901" cy="558098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C1CFFB71-B15B-4FB9-B157-35BEFF6B85B2}"/>
              </a:ext>
            </a:extLst>
          </p:cNvPr>
          <p:cNvSpPr/>
          <p:nvPr/>
        </p:nvSpPr>
        <p:spPr>
          <a:xfrm rot="17382234">
            <a:off x="5058175" y="4632112"/>
            <a:ext cx="1066800" cy="17580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CC07947-767C-4BAF-B115-E57BD8036DBE}"/>
              </a:ext>
            </a:extLst>
          </p:cNvPr>
          <p:cNvSpPr/>
          <p:nvPr/>
        </p:nvSpPr>
        <p:spPr>
          <a:xfrm>
            <a:off x="550985" y="4553073"/>
            <a:ext cx="45096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Panton-Regular"/>
              </a:rPr>
              <a:t>“Criar, em regime regular, cursos de férias, especialmente voltados para a formação geral do estudante...” (PDI/UEMA, 2016, p. 55)</a:t>
            </a:r>
            <a:endParaRPr lang="pt-BR" dirty="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FEFD817D-4B42-4B97-9712-8738E5FF9C1C}"/>
              </a:ext>
            </a:extLst>
          </p:cNvPr>
          <p:cNvSpPr/>
          <p:nvPr/>
        </p:nvSpPr>
        <p:spPr>
          <a:xfrm>
            <a:off x="3606121" y="2013229"/>
            <a:ext cx="50681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Panton-Regular"/>
              </a:rPr>
              <a:t>Implantar um novo programa de formação de professores com início em 2017.</a:t>
            </a:r>
          </a:p>
          <a:p>
            <a:r>
              <a:rPr lang="pt-BR" dirty="0"/>
              <a:t>(PDI/UEMA, 2016, p. 56)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C4FF3F3-A7C6-4555-949E-1012BDC71549}"/>
              </a:ext>
            </a:extLst>
          </p:cNvPr>
          <p:cNvSpPr txBox="1"/>
          <p:nvPr/>
        </p:nvSpPr>
        <p:spPr>
          <a:xfrm>
            <a:off x="6350951" y="5181074"/>
            <a:ext cx="412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Programa ENSINAR</a:t>
            </a:r>
          </a:p>
          <a:p>
            <a:pPr algn="r"/>
            <a:r>
              <a:rPr lang="pt-BR" dirty="0"/>
              <a:t>Formação de Professores</a:t>
            </a:r>
          </a:p>
          <a:p>
            <a:pPr algn="r"/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Programa de Qualidade da Graduação (Res. º 978/2017 – CONSUN/UEMA)</a:t>
            </a:r>
          </a:p>
        </p:txBody>
      </p:sp>
      <p:pic>
        <p:nvPicPr>
          <p:cNvPr id="38" name="Gráfico 37" descr="Seta: curva ligeira">
            <a:extLst>
              <a:ext uri="{FF2B5EF4-FFF2-40B4-BE49-F238E27FC236}">
                <a16:creationId xmlns:a16="http://schemas.microsoft.com/office/drawing/2014/main" id="{90EF91AA-BDBF-40BA-B801-EA2759535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74854" y="4000323"/>
            <a:ext cx="470305" cy="500295"/>
          </a:xfrm>
          <a:prstGeom prst="rect">
            <a:avLst/>
          </a:prstGeom>
        </p:spPr>
      </p:pic>
      <p:pic>
        <p:nvPicPr>
          <p:cNvPr id="39" name="Gráfico 38" descr="Seta: curva ligeira">
            <a:extLst>
              <a:ext uri="{FF2B5EF4-FFF2-40B4-BE49-F238E27FC236}">
                <a16:creationId xmlns:a16="http://schemas.microsoft.com/office/drawing/2014/main" id="{5A202083-4910-47F7-8FB9-AD095CC3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9197636" y="4409569"/>
            <a:ext cx="470305" cy="500295"/>
          </a:xfrm>
          <a:prstGeom prst="rect">
            <a:avLst/>
          </a:prstGeom>
        </p:spPr>
      </p:pic>
      <p:pic>
        <p:nvPicPr>
          <p:cNvPr id="40" name="Gráfico 39" descr="Seta: curva ligeira">
            <a:extLst>
              <a:ext uri="{FF2B5EF4-FFF2-40B4-BE49-F238E27FC236}">
                <a16:creationId xmlns:a16="http://schemas.microsoft.com/office/drawing/2014/main" id="{11EAC7A0-CA8D-4796-8F79-CAA2DE5C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24765" y="4630367"/>
            <a:ext cx="470305" cy="500295"/>
          </a:xfrm>
          <a:prstGeom prst="rect">
            <a:avLst/>
          </a:prstGeom>
        </p:spPr>
      </p:pic>
      <p:pic>
        <p:nvPicPr>
          <p:cNvPr id="41" name="Gráfico 40" descr="Seta: curva ligeira">
            <a:extLst>
              <a:ext uri="{FF2B5EF4-FFF2-40B4-BE49-F238E27FC236}">
                <a16:creationId xmlns:a16="http://schemas.microsoft.com/office/drawing/2014/main" id="{8B974DF7-B446-44E5-8481-A53F94834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615600" y="4193840"/>
            <a:ext cx="470305" cy="500295"/>
          </a:xfrm>
          <a:prstGeom prst="rect">
            <a:avLst/>
          </a:prstGeom>
        </p:spPr>
      </p:pic>
      <p:pic>
        <p:nvPicPr>
          <p:cNvPr id="42" name="Gráfico 41" descr="Seta: curva ligeira">
            <a:extLst>
              <a:ext uri="{FF2B5EF4-FFF2-40B4-BE49-F238E27FC236}">
                <a16:creationId xmlns:a16="http://schemas.microsoft.com/office/drawing/2014/main" id="{02A23D4A-8187-4E9A-A12E-109FBDB2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49131">
            <a:off x="8019946" y="4307824"/>
            <a:ext cx="470305" cy="500295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0C2793B7-89C6-4DEB-8C62-EEE22482E3A0}"/>
              </a:ext>
            </a:extLst>
          </p:cNvPr>
          <p:cNvCxnSpPr>
            <a:cxnSpLocks/>
          </p:cNvCxnSpPr>
          <p:nvPr/>
        </p:nvCxnSpPr>
        <p:spPr>
          <a:xfrm>
            <a:off x="2603919" y="3089683"/>
            <a:ext cx="3714822" cy="238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8FE9D806-4BAD-47DA-9CBE-4B67D13D81E1}"/>
              </a:ext>
            </a:extLst>
          </p:cNvPr>
          <p:cNvCxnSpPr>
            <a:cxnSpLocks/>
          </p:cNvCxnSpPr>
          <p:nvPr/>
        </p:nvCxnSpPr>
        <p:spPr>
          <a:xfrm flipV="1">
            <a:off x="6318741" y="3087995"/>
            <a:ext cx="2267139" cy="989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: Pentágono 44">
            <a:extLst>
              <a:ext uri="{FF2B5EF4-FFF2-40B4-BE49-F238E27FC236}">
                <a16:creationId xmlns:a16="http://schemas.microsoft.com/office/drawing/2014/main" id="{0921A5FB-63F3-4B6F-ACD6-2EA20A5328F1}"/>
              </a:ext>
            </a:extLst>
          </p:cNvPr>
          <p:cNvSpPr/>
          <p:nvPr/>
        </p:nvSpPr>
        <p:spPr>
          <a:xfrm rot="10800000">
            <a:off x="8585880" y="2665702"/>
            <a:ext cx="2028092" cy="837546"/>
          </a:xfrm>
          <a:prstGeom prst="homePlat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24B5259F-8E55-47FE-9A16-335565F6A5E5}"/>
              </a:ext>
            </a:extLst>
          </p:cNvPr>
          <p:cNvSpPr/>
          <p:nvPr/>
        </p:nvSpPr>
        <p:spPr>
          <a:xfrm>
            <a:off x="9029964" y="2774720"/>
            <a:ext cx="1450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ESTRATÉGIA REALIZADA</a:t>
            </a:r>
          </a:p>
        </p:txBody>
      </p:sp>
    </p:spTree>
    <p:extLst>
      <p:ext uri="{BB962C8B-B14F-4D97-AF65-F5344CB8AC3E}">
        <p14:creationId xmlns:p14="http://schemas.microsoft.com/office/powerpoint/2010/main" val="22167624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5674</TotalTime>
  <Words>1074</Words>
  <Application>Microsoft Office PowerPoint</Application>
  <PresentationFormat>Widescreen</PresentationFormat>
  <Paragraphs>161</Paragraphs>
  <Slides>19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Microsoft YaHei</vt:lpstr>
      <vt:lpstr>MS PGothic</vt:lpstr>
      <vt:lpstr>Arial</vt:lpstr>
      <vt:lpstr>Arial Unicode MS</vt:lpstr>
      <vt:lpstr>Calibri</vt:lpstr>
      <vt:lpstr>Calibri Light</vt:lpstr>
      <vt:lpstr>Panton-Regular</vt:lpstr>
      <vt:lpstr>Times New Roman</vt:lpstr>
      <vt:lpstr>Tema do Office</vt:lpstr>
      <vt:lpstr>PDI:</vt:lpstr>
      <vt:lpstr>ESTRATÉGIA</vt:lpstr>
      <vt:lpstr>ESTRATÉGIA PRETENDIDA</vt:lpstr>
      <vt:lpstr>ESTRATÉGIA REALIZADA</vt:lpstr>
      <vt:lpstr>ESTRATÉGIA PRETENDIDA VS ESTRATÉGIA REALIZADA</vt:lpstr>
      <vt:lpstr>DINÂMICA DO PROCESSOS ESTRATÉGICO</vt:lpstr>
      <vt:lpstr>Apresentação do PowerPoint</vt:lpstr>
      <vt:lpstr>PPI – ORGANIZAÇÃO DIDÁTICO/PEDAGÓGICA</vt:lpstr>
      <vt:lpstr>PPI – POLÍTICA DE GRADUAÇÃO</vt:lpstr>
      <vt:lpstr>PPI – POLÍTICA DE PESQUISA E PÓS-GRADUAÇÃO</vt:lpstr>
      <vt:lpstr>PPI – POLÍTICA DE EXTENSÃO</vt:lpstr>
      <vt:lpstr>CORPO DOCENTE</vt:lpstr>
      <vt:lpstr>CORPO TÉCNICO-ADMINISTRATIVO</vt:lpstr>
      <vt:lpstr>ORGANIZAÇÃO ADMINISTRATIVA</vt:lpstr>
      <vt:lpstr>POLÍTICA DE APOIO AO DISCENTE</vt:lpstr>
      <vt:lpstr>INFRAESTRUTURA E INSTALAÇÕES</vt:lpstr>
      <vt:lpstr>CAPACIDADE E SUSTENTABILIDADE FINANCEIRA</vt:lpstr>
      <vt:lpstr>AVALIAÇÃO E ACOMPANHAMENTO DO DESENVOLVIMENTO INSTITUCIONAL</vt:lpstr>
      <vt:lpstr>MUITO 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Carozzo</dc:creator>
  <cp:lastModifiedBy>Mauro Proplan</cp:lastModifiedBy>
  <cp:revision>161</cp:revision>
  <dcterms:created xsi:type="dcterms:W3CDTF">2018-05-13T10:58:04Z</dcterms:created>
  <dcterms:modified xsi:type="dcterms:W3CDTF">2018-06-19T11:31:42Z</dcterms:modified>
</cp:coreProperties>
</file>