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64" r:id="rId2"/>
    <p:sldId id="270" r:id="rId3"/>
    <p:sldId id="276" r:id="rId4"/>
    <p:sldId id="271" r:id="rId5"/>
    <p:sldId id="267" r:id="rId6"/>
    <p:sldId id="266" r:id="rId7"/>
    <p:sldId id="272" r:id="rId8"/>
    <p:sldId id="277" r:id="rId9"/>
    <p:sldId id="268" r:id="rId10"/>
    <p:sldId id="274" r:id="rId11"/>
    <p:sldId id="275" r:id="rId12"/>
    <p:sldId id="278" r:id="rId13"/>
    <p:sldId id="281" r:id="rId14"/>
    <p:sldId id="282" r:id="rId15"/>
    <p:sldId id="273" r:id="rId16"/>
    <p:sldId id="25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92D55-27A1-4537-BB37-57190A70B07D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08AF720-7CF2-4218-BAFB-A1D1879D1672}">
      <dgm:prSet phldrT="[Texto]"/>
      <dgm:spPr/>
      <dgm:t>
        <a:bodyPr/>
        <a:lstStyle/>
        <a:p>
          <a:r>
            <a:rPr lang="pt-BR" b="1" dirty="0" smtClean="0"/>
            <a:t>NORMATIZAR</a:t>
          </a:r>
          <a:endParaRPr lang="pt-BR" b="1" dirty="0"/>
        </a:p>
      </dgm:t>
    </dgm:pt>
    <dgm:pt modelId="{16773DF4-2E27-4575-8D3A-43A5D52C95B4}" type="parTrans" cxnId="{C2AFF62D-15C3-4D36-B22C-81E9C35C644A}">
      <dgm:prSet/>
      <dgm:spPr/>
      <dgm:t>
        <a:bodyPr/>
        <a:lstStyle/>
        <a:p>
          <a:endParaRPr lang="pt-BR" b="1"/>
        </a:p>
      </dgm:t>
    </dgm:pt>
    <dgm:pt modelId="{A613330F-9A80-4829-9EBB-046E2A8E622F}" type="sibTrans" cxnId="{C2AFF62D-15C3-4D36-B22C-81E9C35C644A}">
      <dgm:prSet/>
      <dgm:spPr/>
      <dgm:t>
        <a:bodyPr/>
        <a:lstStyle/>
        <a:p>
          <a:endParaRPr lang="pt-BR" b="1"/>
        </a:p>
      </dgm:t>
    </dgm:pt>
    <dgm:pt modelId="{1912C300-F533-49F4-8AEB-D9E2A7F0CB16}">
      <dgm:prSet phldrT="[Texto]"/>
      <dgm:spPr/>
      <dgm:t>
        <a:bodyPr/>
        <a:lstStyle/>
        <a:p>
          <a:r>
            <a:rPr lang="pt-BR" b="1" dirty="0" smtClean="0"/>
            <a:t>COORDENAR</a:t>
          </a:r>
          <a:endParaRPr lang="pt-BR" b="1" dirty="0"/>
        </a:p>
      </dgm:t>
    </dgm:pt>
    <dgm:pt modelId="{7839EC1D-37AC-44E8-B8AA-96727C0D3564}" type="parTrans" cxnId="{D43BF028-FB17-40E3-AACD-0B503D9C2B3E}">
      <dgm:prSet/>
      <dgm:spPr/>
      <dgm:t>
        <a:bodyPr/>
        <a:lstStyle/>
        <a:p>
          <a:endParaRPr lang="pt-BR" b="1"/>
        </a:p>
      </dgm:t>
    </dgm:pt>
    <dgm:pt modelId="{4BAC3A94-7CBB-4856-8218-F1BA3F04F69A}" type="sibTrans" cxnId="{D43BF028-FB17-40E3-AACD-0B503D9C2B3E}">
      <dgm:prSet/>
      <dgm:spPr/>
      <dgm:t>
        <a:bodyPr/>
        <a:lstStyle/>
        <a:p>
          <a:endParaRPr lang="pt-BR" b="1"/>
        </a:p>
      </dgm:t>
    </dgm:pt>
    <dgm:pt modelId="{B51D7927-774A-44E7-A0A7-69318A90C6C0}">
      <dgm:prSet phldrT="[Texto]"/>
      <dgm:spPr/>
      <dgm:t>
        <a:bodyPr/>
        <a:lstStyle/>
        <a:p>
          <a:r>
            <a:rPr lang="pt-BR" b="1" dirty="0" smtClean="0"/>
            <a:t>SUPERVISIONAR</a:t>
          </a:r>
          <a:endParaRPr lang="pt-BR" b="1" dirty="0"/>
        </a:p>
      </dgm:t>
    </dgm:pt>
    <dgm:pt modelId="{9D2656E6-DA2B-423A-901A-BCAF871B0FC1}" type="parTrans" cxnId="{B528609B-8125-42FF-A045-77980E246FDA}">
      <dgm:prSet/>
      <dgm:spPr/>
      <dgm:t>
        <a:bodyPr/>
        <a:lstStyle/>
        <a:p>
          <a:endParaRPr lang="pt-BR" b="1"/>
        </a:p>
      </dgm:t>
    </dgm:pt>
    <dgm:pt modelId="{6C7AC552-CCA2-43A2-A8FB-BC7CBB220CCB}" type="sibTrans" cxnId="{B528609B-8125-42FF-A045-77980E246FDA}">
      <dgm:prSet/>
      <dgm:spPr/>
      <dgm:t>
        <a:bodyPr/>
        <a:lstStyle/>
        <a:p>
          <a:endParaRPr lang="pt-BR" b="1"/>
        </a:p>
      </dgm:t>
    </dgm:pt>
    <dgm:pt modelId="{E4AFD1A7-20E2-4B29-AF21-1C87FDC85E99}">
      <dgm:prSet phldrT="[Texto]"/>
      <dgm:spPr/>
      <dgm:t>
        <a:bodyPr/>
        <a:lstStyle/>
        <a:p>
          <a:r>
            <a:rPr lang="pt-BR" b="1" dirty="0" smtClean="0"/>
            <a:t>AVALIAR</a:t>
          </a:r>
          <a:endParaRPr lang="pt-BR" b="1" dirty="0"/>
        </a:p>
      </dgm:t>
    </dgm:pt>
    <dgm:pt modelId="{BE31E2E5-8358-413F-9F57-FC276AA268DA}" type="parTrans" cxnId="{C1030F6F-14F8-4650-9B24-7AFEF04814DA}">
      <dgm:prSet/>
      <dgm:spPr/>
      <dgm:t>
        <a:bodyPr/>
        <a:lstStyle/>
        <a:p>
          <a:endParaRPr lang="pt-BR" b="1"/>
        </a:p>
      </dgm:t>
    </dgm:pt>
    <dgm:pt modelId="{DEB9AFE9-01BA-4EC6-8529-05A0A07F2A6B}" type="sibTrans" cxnId="{C1030F6F-14F8-4650-9B24-7AFEF04814DA}">
      <dgm:prSet/>
      <dgm:spPr/>
      <dgm:t>
        <a:bodyPr/>
        <a:lstStyle/>
        <a:p>
          <a:endParaRPr lang="pt-BR" b="1"/>
        </a:p>
      </dgm:t>
    </dgm:pt>
    <dgm:pt modelId="{BA2BF422-5150-44D1-9B49-09A728B89235}">
      <dgm:prSet phldrT="[Texto]"/>
      <dgm:spPr/>
      <dgm:t>
        <a:bodyPr/>
        <a:lstStyle/>
        <a:p>
          <a:r>
            <a:rPr lang="pt-BR" b="1" dirty="0" smtClean="0"/>
            <a:t>CONTROLAR</a:t>
          </a:r>
          <a:endParaRPr lang="pt-BR" b="1" dirty="0"/>
        </a:p>
      </dgm:t>
    </dgm:pt>
    <dgm:pt modelId="{82BEF67F-3EE9-47F4-9365-509ED51D991B}" type="parTrans" cxnId="{9BFF200F-E6F4-4607-8A1B-674DF7F013AC}">
      <dgm:prSet/>
      <dgm:spPr/>
      <dgm:t>
        <a:bodyPr/>
        <a:lstStyle/>
        <a:p>
          <a:endParaRPr lang="pt-BR" b="1"/>
        </a:p>
      </dgm:t>
    </dgm:pt>
    <dgm:pt modelId="{B2AF1832-87B9-4E0B-B276-7473A9E82C85}" type="sibTrans" cxnId="{9BFF200F-E6F4-4607-8A1B-674DF7F013AC}">
      <dgm:prSet/>
      <dgm:spPr/>
      <dgm:t>
        <a:bodyPr/>
        <a:lstStyle/>
        <a:p>
          <a:endParaRPr lang="pt-BR" b="1"/>
        </a:p>
      </dgm:t>
    </dgm:pt>
    <dgm:pt modelId="{64107D2C-67F3-46DB-8F1A-445161C797AE}" type="pres">
      <dgm:prSet presAssocID="{A6E92D55-27A1-4537-BB37-57190A70B0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9462-6C25-49FF-8201-CA6589429E12}" type="pres">
      <dgm:prSet presAssocID="{A6E92D55-27A1-4537-BB37-57190A70B07D}" presName="cycle" presStyleCnt="0"/>
      <dgm:spPr/>
    </dgm:pt>
    <dgm:pt modelId="{B94887D8-BF88-47B5-A95B-316BA963D862}" type="pres">
      <dgm:prSet presAssocID="{B08AF720-7CF2-4218-BAFB-A1D1879D167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6EE31B-67A5-4488-8408-54B7074838AF}" type="pres">
      <dgm:prSet presAssocID="{A613330F-9A80-4829-9EBB-046E2A8E622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EFB0C93C-D9B8-48C7-8DCC-8D55DACC47A5}" type="pres">
      <dgm:prSet presAssocID="{1912C300-F533-49F4-8AEB-D9E2A7F0CB16}" presName="nodeFollowingNodes" presStyleLbl="node1" presStyleIdx="1" presStyleCnt="5" custRadScaleRad="127932" custRadScaleInc="67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898C0C-96A7-45B8-8015-81DBA64E373E}" type="pres">
      <dgm:prSet presAssocID="{B51D7927-774A-44E7-A0A7-69318A90C6C0}" presName="nodeFollowingNodes" presStyleLbl="node1" presStyleIdx="2" presStyleCnt="5" custRadScaleRad="93237" custRadScaleInc="-162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0A172-3C42-4BFC-8942-1234CCFE0534}" type="pres">
      <dgm:prSet presAssocID="{E4AFD1A7-20E2-4B29-AF21-1C87FDC85E99}" presName="nodeFollowingNodes" presStyleLbl="node1" presStyleIdx="3" presStyleCnt="5" custRadScaleRad="89380" custRadScaleInc="121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EAA790-1D15-4BB9-9918-CA7534A9E602}" type="pres">
      <dgm:prSet presAssocID="{BA2BF422-5150-44D1-9B49-09A728B89235}" presName="nodeFollowingNodes" presStyleLbl="node1" presStyleIdx="4" presStyleCnt="5" custRadScaleRad="131873" custRadScaleInc="-74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3BF028-FB17-40E3-AACD-0B503D9C2B3E}" srcId="{A6E92D55-27A1-4537-BB37-57190A70B07D}" destId="{1912C300-F533-49F4-8AEB-D9E2A7F0CB16}" srcOrd="1" destOrd="0" parTransId="{7839EC1D-37AC-44E8-B8AA-96727C0D3564}" sibTransId="{4BAC3A94-7CBB-4856-8218-F1BA3F04F69A}"/>
    <dgm:cxn modelId="{B528609B-8125-42FF-A045-77980E246FDA}" srcId="{A6E92D55-27A1-4537-BB37-57190A70B07D}" destId="{B51D7927-774A-44E7-A0A7-69318A90C6C0}" srcOrd="2" destOrd="0" parTransId="{9D2656E6-DA2B-423A-901A-BCAF871B0FC1}" sibTransId="{6C7AC552-CCA2-43A2-A8FB-BC7CBB220CCB}"/>
    <dgm:cxn modelId="{DF89CFAB-123A-4658-9183-5626BC42C797}" type="presOf" srcId="{E4AFD1A7-20E2-4B29-AF21-1C87FDC85E99}" destId="{C310A172-3C42-4BFC-8942-1234CCFE0534}" srcOrd="0" destOrd="0" presId="urn:microsoft.com/office/officeart/2005/8/layout/cycle3"/>
    <dgm:cxn modelId="{676C2425-C925-4FCA-A875-354779507998}" type="presOf" srcId="{A6E92D55-27A1-4537-BB37-57190A70B07D}" destId="{64107D2C-67F3-46DB-8F1A-445161C797AE}" srcOrd="0" destOrd="0" presId="urn:microsoft.com/office/officeart/2005/8/layout/cycle3"/>
    <dgm:cxn modelId="{980FA640-7CC9-41C8-AFA3-583782C55177}" type="presOf" srcId="{BA2BF422-5150-44D1-9B49-09A728B89235}" destId="{C3EAA790-1D15-4BB9-9918-CA7534A9E602}" srcOrd="0" destOrd="0" presId="urn:microsoft.com/office/officeart/2005/8/layout/cycle3"/>
    <dgm:cxn modelId="{3BB3FA47-5C64-4E1D-865C-BD11864793D5}" type="presOf" srcId="{A613330F-9A80-4829-9EBB-046E2A8E622F}" destId="{9E6EE31B-67A5-4488-8408-54B7074838AF}" srcOrd="0" destOrd="0" presId="urn:microsoft.com/office/officeart/2005/8/layout/cycle3"/>
    <dgm:cxn modelId="{44BF1530-660A-410F-B1C8-D8FAC4822747}" type="presOf" srcId="{B08AF720-7CF2-4218-BAFB-A1D1879D1672}" destId="{B94887D8-BF88-47B5-A95B-316BA963D862}" srcOrd="0" destOrd="0" presId="urn:microsoft.com/office/officeart/2005/8/layout/cycle3"/>
    <dgm:cxn modelId="{CCED6DF4-1334-490B-8CE1-8227FBC6B323}" type="presOf" srcId="{1912C300-F533-49F4-8AEB-D9E2A7F0CB16}" destId="{EFB0C93C-D9B8-48C7-8DCC-8D55DACC47A5}" srcOrd="0" destOrd="0" presId="urn:microsoft.com/office/officeart/2005/8/layout/cycle3"/>
    <dgm:cxn modelId="{9BFF200F-E6F4-4607-8A1B-674DF7F013AC}" srcId="{A6E92D55-27A1-4537-BB37-57190A70B07D}" destId="{BA2BF422-5150-44D1-9B49-09A728B89235}" srcOrd="4" destOrd="0" parTransId="{82BEF67F-3EE9-47F4-9365-509ED51D991B}" sibTransId="{B2AF1832-87B9-4E0B-B276-7473A9E82C85}"/>
    <dgm:cxn modelId="{BDE775F6-8E33-4F81-BB33-CCEF1BEA307B}" type="presOf" srcId="{B51D7927-774A-44E7-A0A7-69318A90C6C0}" destId="{F4898C0C-96A7-45B8-8015-81DBA64E373E}" srcOrd="0" destOrd="0" presId="urn:microsoft.com/office/officeart/2005/8/layout/cycle3"/>
    <dgm:cxn modelId="{C2AFF62D-15C3-4D36-B22C-81E9C35C644A}" srcId="{A6E92D55-27A1-4537-BB37-57190A70B07D}" destId="{B08AF720-7CF2-4218-BAFB-A1D1879D1672}" srcOrd="0" destOrd="0" parTransId="{16773DF4-2E27-4575-8D3A-43A5D52C95B4}" sibTransId="{A613330F-9A80-4829-9EBB-046E2A8E622F}"/>
    <dgm:cxn modelId="{C1030F6F-14F8-4650-9B24-7AFEF04814DA}" srcId="{A6E92D55-27A1-4537-BB37-57190A70B07D}" destId="{E4AFD1A7-20E2-4B29-AF21-1C87FDC85E99}" srcOrd="3" destOrd="0" parTransId="{BE31E2E5-8358-413F-9F57-FC276AA268DA}" sibTransId="{DEB9AFE9-01BA-4EC6-8529-05A0A07F2A6B}"/>
    <dgm:cxn modelId="{0A053FB2-79DE-4C3D-A7C6-5C6BC089C676}" type="presParOf" srcId="{64107D2C-67F3-46DB-8F1A-445161C797AE}" destId="{E0359462-6C25-49FF-8201-CA6589429E12}" srcOrd="0" destOrd="0" presId="urn:microsoft.com/office/officeart/2005/8/layout/cycle3"/>
    <dgm:cxn modelId="{CEB5A25D-E83F-4488-81AA-80B17BE1B573}" type="presParOf" srcId="{E0359462-6C25-49FF-8201-CA6589429E12}" destId="{B94887D8-BF88-47B5-A95B-316BA963D862}" srcOrd="0" destOrd="0" presId="urn:microsoft.com/office/officeart/2005/8/layout/cycle3"/>
    <dgm:cxn modelId="{3187FF2A-C2DD-49FB-9683-33E1746E21DB}" type="presParOf" srcId="{E0359462-6C25-49FF-8201-CA6589429E12}" destId="{9E6EE31B-67A5-4488-8408-54B7074838AF}" srcOrd="1" destOrd="0" presId="urn:microsoft.com/office/officeart/2005/8/layout/cycle3"/>
    <dgm:cxn modelId="{198D1DBA-A211-4695-98E5-4BAB67A20F7E}" type="presParOf" srcId="{E0359462-6C25-49FF-8201-CA6589429E12}" destId="{EFB0C93C-D9B8-48C7-8DCC-8D55DACC47A5}" srcOrd="2" destOrd="0" presId="urn:microsoft.com/office/officeart/2005/8/layout/cycle3"/>
    <dgm:cxn modelId="{4EC53E7C-3FCF-412C-BA4D-13FD28957751}" type="presParOf" srcId="{E0359462-6C25-49FF-8201-CA6589429E12}" destId="{F4898C0C-96A7-45B8-8015-81DBA64E373E}" srcOrd="3" destOrd="0" presId="urn:microsoft.com/office/officeart/2005/8/layout/cycle3"/>
    <dgm:cxn modelId="{0F438262-8CAA-435C-AA35-14D9C20713C1}" type="presParOf" srcId="{E0359462-6C25-49FF-8201-CA6589429E12}" destId="{C310A172-3C42-4BFC-8942-1234CCFE0534}" srcOrd="4" destOrd="0" presId="urn:microsoft.com/office/officeart/2005/8/layout/cycle3"/>
    <dgm:cxn modelId="{5C276235-2300-4F34-BAB3-32345D2B019F}" type="presParOf" srcId="{E0359462-6C25-49FF-8201-CA6589429E12}" destId="{C3EAA790-1D15-4BB9-9918-CA7534A9E60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74D53-47D4-4340-88EB-DAEC5C9C30EC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</dgm:pt>
    <dgm:pt modelId="{42688AEA-3FB0-4D79-BBAF-34EB2B56E010}">
      <dgm:prSet phldrT="[Texto]" custT="1"/>
      <dgm:spPr/>
      <dgm:t>
        <a:bodyPr/>
        <a:lstStyle/>
        <a:p>
          <a:r>
            <a:rPr lang="pt-BR" sz="2000" dirty="0" smtClean="0"/>
            <a:t>Desenvolver a estratégia</a:t>
          </a:r>
          <a:endParaRPr lang="pt-BR" sz="2000" dirty="0"/>
        </a:p>
      </dgm:t>
    </dgm:pt>
    <dgm:pt modelId="{1633F69A-5EEA-47E3-8216-C5A7BB7418D1}" type="parTrans" cxnId="{FF9443D6-D6A6-4D2F-858B-1D16DC104E23}">
      <dgm:prSet/>
      <dgm:spPr/>
      <dgm:t>
        <a:bodyPr/>
        <a:lstStyle/>
        <a:p>
          <a:endParaRPr lang="pt-BR" sz="2000"/>
        </a:p>
      </dgm:t>
    </dgm:pt>
    <dgm:pt modelId="{570095F7-8443-4241-9A78-D259921BE989}" type="sibTrans" cxnId="{FF9443D6-D6A6-4D2F-858B-1D16DC104E23}">
      <dgm:prSet/>
      <dgm:spPr/>
      <dgm:t>
        <a:bodyPr/>
        <a:lstStyle/>
        <a:p>
          <a:endParaRPr lang="pt-BR" sz="2000"/>
        </a:p>
      </dgm:t>
    </dgm:pt>
    <dgm:pt modelId="{DE20E06D-26E0-4F54-9CAD-6AC5C8687A57}">
      <dgm:prSet phldrT="[Texto]" custT="1"/>
      <dgm:spPr/>
      <dgm:t>
        <a:bodyPr/>
        <a:lstStyle/>
        <a:p>
          <a:r>
            <a:rPr lang="pt-BR" sz="2000" dirty="0" smtClean="0"/>
            <a:t>Planejar a estratégia</a:t>
          </a:r>
          <a:endParaRPr lang="pt-BR" sz="2000" dirty="0"/>
        </a:p>
      </dgm:t>
    </dgm:pt>
    <dgm:pt modelId="{E229E0A8-97DE-4BF4-948D-0769F0FD91CB}" type="parTrans" cxnId="{45D272F4-5BEB-4642-89A7-F413C3361CE5}">
      <dgm:prSet/>
      <dgm:spPr/>
      <dgm:t>
        <a:bodyPr/>
        <a:lstStyle/>
        <a:p>
          <a:endParaRPr lang="pt-BR" sz="2000"/>
        </a:p>
      </dgm:t>
    </dgm:pt>
    <dgm:pt modelId="{8EB71B52-D2A0-4899-8C25-CB78D2F881C8}" type="sibTrans" cxnId="{45D272F4-5BEB-4642-89A7-F413C3361CE5}">
      <dgm:prSet/>
      <dgm:spPr/>
      <dgm:t>
        <a:bodyPr/>
        <a:lstStyle/>
        <a:p>
          <a:endParaRPr lang="pt-BR" sz="2000"/>
        </a:p>
      </dgm:t>
    </dgm:pt>
    <dgm:pt modelId="{1C59AE37-EA2F-466E-9B13-A38BC6ECE64A}">
      <dgm:prSet phldrT="[Texto]" custT="1"/>
      <dgm:spPr/>
      <dgm:t>
        <a:bodyPr/>
        <a:lstStyle/>
        <a:p>
          <a:r>
            <a:rPr lang="pt-BR" sz="2000" dirty="0" smtClean="0"/>
            <a:t>Alinhar a organização com a estratégia</a:t>
          </a:r>
          <a:endParaRPr lang="pt-BR" sz="2000" dirty="0"/>
        </a:p>
      </dgm:t>
    </dgm:pt>
    <dgm:pt modelId="{BD7EB450-6711-4547-906D-E10518B2C351}" type="parTrans" cxnId="{1599EF7E-9845-491B-9596-91B1801B6657}">
      <dgm:prSet/>
      <dgm:spPr/>
      <dgm:t>
        <a:bodyPr/>
        <a:lstStyle/>
        <a:p>
          <a:endParaRPr lang="pt-BR" sz="2000"/>
        </a:p>
      </dgm:t>
    </dgm:pt>
    <dgm:pt modelId="{8E09D11D-C3EF-4F71-AC33-0A0FBBF65B46}" type="sibTrans" cxnId="{1599EF7E-9845-491B-9596-91B1801B6657}">
      <dgm:prSet/>
      <dgm:spPr/>
      <dgm:t>
        <a:bodyPr/>
        <a:lstStyle/>
        <a:p>
          <a:endParaRPr lang="pt-BR" sz="2000"/>
        </a:p>
      </dgm:t>
    </dgm:pt>
    <dgm:pt modelId="{4AAFE73A-916F-4A80-8EE8-6569A8298149}">
      <dgm:prSet phldrT="[Texto]" custT="1"/>
      <dgm:spPr/>
      <dgm:t>
        <a:bodyPr/>
        <a:lstStyle/>
        <a:p>
          <a:r>
            <a:rPr lang="pt-BR" sz="2000" dirty="0" smtClean="0"/>
            <a:t>Monitorar e aprender </a:t>
          </a:r>
          <a:endParaRPr lang="pt-BR" sz="2000" dirty="0"/>
        </a:p>
      </dgm:t>
    </dgm:pt>
    <dgm:pt modelId="{675BF8B6-C7A0-4468-9524-8443971150E9}" type="parTrans" cxnId="{65DE9253-3B45-45B2-AFD0-5B2301599996}">
      <dgm:prSet/>
      <dgm:spPr/>
      <dgm:t>
        <a:bodyPr/>
        <a:lstStyle/>
        <a:p>
          <a:endParaRPr lang="pt-BR" sz="2000"/>
        </a:p>
      </dgm:t>
    </dgm:pt>
    <dgm:pt modelId="{B0037003-A6C8-4A56-86CA-3E1436584E5A}" type="sibTrans" cxnId="{65DE9253-3B45-45B2-AFD0-5B2301599996}">
      <dgm:prSet/>
      <dgm:spPr/>
      <dgm:t>
        <a:bodyPr/>
        <a:lstStyle/>
        <a:p>
          <a:endParaRPr lang="pt-BR" sz="2000"/>
        </a:p>
      </dgm:t>
    </dgm:pt>
    <dgm:pt modelId="{646D7624-E0B8-4203-A7D8-C699E5889865}">
      <dgm:prSet phldrT="[Texto]" custT="1"/>
      <dgm:spPr/>
      <dgm:t>
        <a:bodyPr/>
        <a:lstStyle/>
        <a:p>
          <a:r>
            <a:rPr lang="pt-BR" sz="2000" dirty="0" smtClean="0"/>
            <a:t>Planejar as operações</a:t>
          </a:r>
          <a:endParaRPr lang="pt-BR" sz="2000" dirty="0"/>
        </a:p>
      </dgm:t>
    </dgm:pt>
    <dgm:pt modelId="{6678B778-A790-41A1-8D3A-3D5DAB34482D}" type="parTrans" cxnId="{DF186454-AD9D-4124-9B54-3720522543E8}">
      <dgm:prSet/>
      <dgm:spPr/>
      <dgm:t>
        <a:bodyPr/>
        <a:lstStyle/>
        <a:p>
          <a:endParaRPr lang="pt-BR" sz="2000"/>
        </a:p>
      </dgm:t>
    </dgm:pt>
    <dgm:pt modelId="{844ACDEB-61BC-4ECA-99C0-0E98120C2D2C}" type="sibTrans" cxnId="{DF186454-AD9D-4124-9B54-3720522543E8}">
      <dgm:prSet/>
      <dgm:spPr/>
      <dgm:t>
        <a:bodyPr/>
        <a:lstStyle/>
        <a:p>
          <a:endParaRPr lang="pt-BR" sz="2000"/>
        </a:p>
      </dgm:t>
    </dgm:pt>
    <dgm:pt modelId="{A1AB0D8B-2EF1-47C6-B495-660208E2E9EE}">
      <dgm:prSet phldrT="[Texto]" custT="1"/>
      <dgm:spPr/>
      <dgm:t>
        <a:bodyPr/>
        <a:lstStyle/>
        <a:p>
          <a:r>
            <a:rPr lang="pt-BR" sz="2000" dirty="0" smtClean="0"/>
            <a:t>Testar e adaptar a estratégia</a:t>
          </a:r>
          <a:endParaRPr lang="pt-BR" sz="2000" dirty="0"/>
        </a:p>
      </dgm:t>
    </dgm:pt>
    <dgm:pt modelId="{1D9A01F9-DE4D-4670-B0A2-C2C94E58F91A}" type="parTrans" cxnId="{3F641643-C2AD-40B9-941C-1A1BCD6DA725}">
      <dgm:prSet/>
      <dgm:spPr/>
      <dgm:t>
        <a:bodyPr/>
        <a:lstStyle/>
        <a:p>
          <a:endParaRPr lang="pt-BR" sz="2000"/>
        </a:p>
      </dgm:t>
    </dgm:pt>
    <dgm:pt modelId="{18CA6952-EB8D-4560-AF71-E6ADEA7D8E43}" type="sibTrans" cxnId="{3F641643-C2AD-40B9-941C-1A1BCD6DA725}">
      <dgm:prSet/>
      <dgm:spPr/>
      <dgm:t>
        <a:bodyPr/>
        <a:lstStyle/>
        <a:p>
          <a:endParaRPr lang="pt-BR" sz="2000"/>
        </a:p>
      </dgm:t>
    </dgm:pt>
    <dgm:pt modelId="{79508960-7C5D-4119-8885-758733F857D0}" type="pres">
      <dgm:prSet presAssocID="{70574D53-47D4-4340-88EB-DAEC5C9C30EC}" presName="Name0" presStyleCnt="0">
        <dgm:presLayoutVars>
          <dgm:dir/>
          <dgm:resizeHandles val="exact"/>
        </dgm:presLayoutVars>
      </dgm:prSet>
      <dgm:spPr/>
    </dgm:pt>
    <dgm:pt modelId="{14FF58FB-C958-4B5E-B4FF-20B5A540F495}" type="pres">
      <dgm:prSet presAssocID="{70574D53-47D4-4340-88EB-DAEC5C9C30EC}" presName="cycle" presStyleCnt="0"/>
      <dgm:spPr/>
    </dgm:pt>
    <dgm:pt modelId="{11C13EFF-BCA0-4B54-B470-1142DA86B09D}" type="pres">
      <dgm:prSet presAssocID="{42688AEA-3FB0-4D79-BBAF-34EB2B56E01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0B95D-4923-435D-BBBB-2F9C7AFCFF2C}" type="pres">
      <dgm:prSet presAssocID="{570095F7-8443-4241-9A78-D259921BE989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572E340F-EC3C-418F-B13C-0B519BABC99D}" type="pres">
      <dgm:prSet presAssocID="{DE20E06D-26E0-4F54-9CAD-6AC5C8687A57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7EACC4-0297-4B94-89E0-B72DBA3F99E4}" type="pres">
      <dgm:prSet presAssocID="{1C59AE37-EA2F-466E-9B13-A38BC6ECE64A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D6AF2-473A-4DDD-8985-E8E467AEF82C}" type="pres">
      <dgm:prSet presAssocID="{646D7624-E0B8-4203-A7D8-C699E588986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92F716-6778-45CD-BBA8-8ADABDADF4B7}" type="pres">
      <dgm:prSet presAssocID="{4AAFE73A-916F-4A80-8EE8-6569A829814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8B2E0-FA50-4B62-91CD-707EA7CA021B}" type="pres">
      <dgm:prSet presAssocID="{A1AB0D8B-2EF1-47C6-B495-660208E2E9E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DE9253-3B45-45B2-AFD0-5B2301599996}" srcId="{70574D53-47D4-4340-88EB-DAEC5C9C30EC}" destId="{4AAFE73A-916F-4A80-8EE8-6569A8298149}" srcOrd="4" destOrd="0" parTransId="{675BF8B6-C7A0-4468-9524-8443971150E9}" sibTransId="{B0037003-A6C8-4A56-86CA-3E1436584E5A}"/>
    <dgm:cxn modelId="{DF186454-AD9D-4124-9B54-3720522543E8}" srcId="{70574D53-47D4-4340-88EB-DAEC5C9C30EC}" destId="{646D7624-E0B8-4203-A7D8-C699E5889865}" srcOrd="3" destOrd="0" parTransId="{6678B778-A790-41A1-8D3A-3D5DAB34482D}" sibTransId="{844ACDEB-61BC-4ECA-99C0-0E98120C2D2C}"/>
    <dgm:cxn modelId="{45D272F4-5BEB-4642-89A7-F413C3361CE5}" srcId="{70574D53-47D4-4340-88EB-DAEC5C9C30EC}" destId="{DE20E06D-26E0-4F54-9CAD-6AC5C8687A57}" srcOrd="1" destOrd="0" parTransId="{E229E0A8-97DE-4BF4-948D-0769F0FD91CB}" sibTransId="{8EB71B52-D2A0-4899-8C25-CB78D2F881C8}"/>
    <dgm:cxn modelId="{3F641643-C2AD-40B9-941C-1A1BCD6DA725}" srcId="{70574D53-47D4-4340-88EB-DAEC5C9C30EC}" destId="{A1AB0D8B-2EF1-47C6-B495-660208E2E9EE}" srcOrd="5" destOrd="0" parTransId="{1D9A01F9-DE4D-4670-B0A2-C2C94E58F91A}" sibTransId="{18CA6952-EB8D-4560-AF71-E6ADEA7D8E43}"/>
    <dgm:cxn modelId="{45065A9A-286A-4D00-898D-B3C057238328}" type="presOf" srcId="{4AAFE73A-916F-4A80-8EE8-6569A8298149}" destId="{A992F716-6778-45CD-BBA8-8ADABDADF4B7}" srcOrd="0" destOrd="0" presId="urn:microsoft.com/office/officeart/2005/8/layout/cycle3"/>
    <dgm:cxn modelId="{FFDDFB1E-D8D6-48DC-A739-B55B52124CAD}" type="presOf" srcId="{A1AB0D8B-2EF1-47C6-B495-660208E2E9EE}" destId="{31F8B2E0-FA50-4B62-91CD-707EA7CA021B}" srcOrd="0" destOrd="0" presId="urn:microsoft.com/office/officeart/2005/8/layout/cycle3"/>
    <dgm:cxn modelId="{A933AA4B-5979-4777-8D24-3F8F06B24C30}" type="presOf" srcId="{646D7624-E0B8-4203-A7D8-C699E5889865}" destId="{143D6AF2-473A-4DDD-8985-E8E467AEF82C}" srcOrd="0" destOrd="0" presId="urn:microsoft.com/office/officeart/2005/8/layout/cycle3"/>
    <dgm:cxn modelId="{1599EF7E-9845-491B-9596-91B1801B6657}" srcId="{70574D53-47D4-4340-88EB-DAEC5C9C30EC}" destId="{1C59AE37-EA2F-466E-9B13-A38BC6ECE64A}" srcOrd="2" destOrd="0" parTransId="{BD7EB450-6711-4547-906D-E10518B2C351}" sibTransId="{8E09D11D-C3EF-4F71-AC33-0A0FBBF65B46}"/>
    <dgm:cxn modelId="{FF9443D6-D6A6-4D2F-858B-1D16DC104E23}" srcId="{70574D53-47D4-4340-88EB-DAEC5C9C30EC}" destId="{42688AEA-3FB0-4D79-BBAF-34EB2B56E010}" srcOrd="0" destOrd="0" parTransId="{1633F69A-5EEA-47E3-8216-C5A7BB7418D1}" sibTransId="{570095F7-8443-4241-9A78-D259921BE989}"/>
    <dgm:cxn modelId="{BDA9F226-9481-48FD-862B-9DAB193EC2CA}" type="presOf" srcId="{1C59AE37-EA2F-466E-9B13-A38BC6ECE64A}" destId="{DA7EACC4-0297-4B94-89E0-B72DBA3F99E4}" srcOrd="0" destOrd="0" presId="urn:microsoft.com/office/officeart/2005/8/layout/cycle3"/>
    <dgm:cxn modelId="{857FA9B7-6992-49FC-9E44-CD1065CD888D}" type="presOf" srcId="{70574D53-47D4-4340-88EB-DAEC5C9C30EC}" destId="{79508960-7C5D-4119-8885-758733F857D0}" srcOrd="0" destOrd="0" presId="urn:microsoft.com/office/officeart/2005/8/layout/cycle3"/>
    <dgm:cxn modelId="{6A0EB312-4ACD-4743-9B4B-CD9A9A7B1611}" type="presOf" srcId="{570095F7-8443-4241-9A78-D259921BE989}" destId="{8EC0B95D-4923-435D-BBBB-2F9C7AFCFF2C}" srcOrd="0" destOrd="0" presId="urn:microsoft.com/office/officeart/2005/8/layout/cycle3"/>
    <dgm:cxn modelId="{6CBB0EB3-4254-4E66-9A0C-15971C6A0554}" type="presOf" srcId="{42688AEA-3FB0-4D79-BBAF-34EB2B56E010}" destId="{11C13EFF-BCA0-4B54-B470-1142DA86B09D}" srcOrd="0" destOrd="0" presId="urn:microsoft.com/office/officeart/2005/8/layout/cycle3"/>
    <dgm:cxn modelId="{2B0B5018-3DA1-4B18-9ECD-BEF79EA67D3D}" type="presOf" srcId="{DE20E06D-26E0-4F54-9CAD-6AC5C8687A57}" destId="{572E340F-EC3C-418F-B13C-0B519BABC99D}" srcOrd="0" destOrd="0" presId="urn:microsoft.com/office/officeart/2005/8/layout/cycle3"/>
    <dgm:cxn modelId="{5580F4FC-EDA3-470D-837B-9102BFDC8643}" type="presParOf" srcId="{79508960-7C5D-4119-8885-758733F857D0}" destId="{14FF58FB-C958-4B5E-B4FF-20B5A540F495}" srcOrd="0" destOrd="0" presId="urn:microsoft.com/office/officeart/2005/8/layout/cycle3"/>
    <dgm:cxn modelId="{26A40D21-F589-4E4E-B473-6059F65B7DD0}" type="presParOf" srcId="{14FF58FB-C958-4B5E-B4FF-20B5A540F495}" destId="{11C13EFF-BCA0-4B54-B470-1142DA86B09D}" srcOrd="0" destOrd="0" presId="urn:microsoft.com/office/officeart/2005/8/layout/cycle3"/>
    <dgm:cxn modelId="{7B3DB1DE-CE19-44E7-8B8A-C46EE07BB4DD}" type="presParOf" srcId="{14FF58FB-C958-4B5E-B4FF-20B5A540F495}" destId="{8EC0B95D-4923-435D-BBBB-2F9C7AFCFF2C}" srcOrd="1" destOrd="0" presId="urn:microsoft.com/office/officeart/2005/8/layout/cycle3"/>
    <dgm:cxn modelId="{F1BCAC0C-F5F5-40EB-8874-42343A53F61A}" type="presParOf" srcId="{14FF58FB-C958-4B5E-B4FF-20B5A540F495}" destId="{572E340F-EC3C-418F-B13C-0B519BABC99D}" srcOrd="2" destOrd="0" presId="urn:microsoft.com/office/officeart/2005/8/layout/cycle3"/>
    <dgm:cxn modelId="{76502194-5FE1-4FCD-BE8E-ADCC26CA00FC}" type="presParOf" srcId="{14FF58FB-C958-4B5E-B4FF-20B5A540F495}" destId="{DA7EACC4-0297-4B94-89E0-B72DBA3F99E4}" srcOrd="3" destOrd="0" presId="urn:microsoft.com/office/officeart/2005/8/layout/cycle3"/>
    <dgm:cxn modelId="{61FFAC6A-8026-45D4-8A27-39D04F6BDFA5}" type="presParOf" srcId="{14FF58FB-C958-4B5E-B4FF-20B5A540F495}" destId="{143D6AF2-473A-4DDD-8985-E8E467AEF82C}" srcOrd="4" destOrd="0" presId="urn:microsoft.com/office/officeart/2005/8/layout/cycle3"/>
    <dgm:cxn modelId="{BAC69FC4-D7B1-4A2E-99C8-88B7CF32D449}" type="presParOf" srcId="{14FF58FB-C958-4B5E-B4FF-20B5A540F495}" destId="{A992F716-6778-45CD-BBA8-8ADABDADF4B7}" srcOrd="5" destOrd="0" presId="urn:microsoft.com/office/officeart/2005/8/layout/cycle3"/>
    <dgm:cxn modelId="{0FB0A3EE-E8CF-43EC-B7EA-7782505AE5BC}" type="presParOf" srcId="{14FF58FB-C958-4B5E-B4FF-20B5A540F495}" destId="{31F8B2E0-FA50-4B62-91CD-707EA7CA021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EE31B-67A5-4488-8408-54B7074838AF}">
      <dsp:nvSpPr>
        <dsp:cNvPr id="0" name=""/>
        <dsp:cNvSpPr/>
      </dsp:nvSpPr>
      <dsp:spPr>
        <a:xfrm>
          <a:off x="1839907" y="-33311"/>
          <a:ext cx="5301441" cy="5301441"/>
        </a:xfrm>
        <a:prstGeom prst="circularArrow">
          <a:avLst>
            <a:gd name="adj1" fmla="val 5544"/>
            <a:gd name="adj2" fmla="val 330680"/>
            <a:gd name="adj3" fmla="val 13755739"/>
            <a:gd name="adj4" fmla="val 17398262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887D8-BF88-47B5-A95B-316BA963D862}">
      <dsp:nvSpPr>
        <dsp:cNvPr id="0" name=""/>
        <dsp:cNvSpPr/>
      </dsp:nvSpPr>
      <dsp:spPr>
        <a:xfrm>
          <a:off x="3238602" y="1310"/>
          <a:ext cx="2504051" cy="1252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NORMATIZAR</a:t>
          </a:r>
          <a:endParaRPr lang="pt-BR" sz="2500" b="1" kern="1200" dirty="0"/>
        </a:p>
      </dsp:txBody>
      <dsp:txXfrm>
        <a:off x="3299721" y="62429"/>
        <a:ext cx="2381813" cy="1129787"/>
      </dsp:txXfrm>
    </dsp:sp>
    <dsp:sp modelId="{EFB0C93C-D9B8-48C7-8DCC-8D55DACC47A5}">
      <dsp:nvSpPr>
        <dsp:cNvPr id="0" name=""/>
        <dsp:cNvSpPr/>
      </dsp:nvSpPr>
      <dsp:spPr>
        <a:xfrm>
          <a:off x="6045170" y="1563430"/>
          <a:ext cx="2504051" cy="1252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COORDENAR</a:t>
          </a:r>
          <a:endParaRPr lang="pt-BR" sz="2500" b="1" kern="1200" dirty="0"/>
        </a:p>
      </dsp:txBody>
      <dsp:txXfrm>
        <a:off x="6106289" y="1624549"/>
        <a:ext cx="2381813" cy="1129787"/>
      </dsp:txXfrm>
    </dsp:sp>
    <dsp:sp modelId="{F4898C0C-96A7-45B8-8015-81DBA64E373E}">
      <dsp:nvSpPr>
        <dsp:cNvPr id="0" name=""/>
        <dsp:cNvSpPr/>
      </dsp:nvSpPr>
      <dsp:spPr>
        <a:xfrm>
          <a:off x="4749028" y="3732304"/>
          <a:ext cx="2504051" cy="1252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SUPERVISIONAR</a:t>
          </a:r>
          <a:endParaRPr lang="pt-BR" sz="2500" b="1" kern="1200" dirty="0"/>
        </a:p>
      </dsp:txBody>
      <dsp:txXfrm>
        <a:off x="4810147" y="3793423"/>
        <a:ext cx="2381813" cy="1129787"/>
      </dsp:txXfrm>
    </dsp:sp>
    <dsp:sp modelId="{C310A172-3C42-4BFC-8942-1234CCFE0534}">
      <dsp:nvSpPr>
        <dsp:cNvPr id="0" name=""/>
        <dsp:cNvSpPr/>
      </dsp:nvSpPr>
      <dsp:spPr>
        <a:xfrm>
          <a:off x="1852458" y="3732303"/>
          <a:ext cx="2504051" cy="1252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AVALIAR</a:t>
          </a:r>
          <a:endParaRPr lang="pt-BR" sz="2500" b="1" kern="1200" dirty="0"/>
        </a:p>
      </dsp:txBody>
      <dsp:txXfrm>
        <a:off x="1913577" y="3793422"/>
        <a:ext cx="2381813" cy="1129787"/>
      </dsp:txXfrm>
    </dsp:sp>
    <dsp:sp modelId="{C3EAA790-1D15-4BB9-9918-CA7534A9E602}">
      <dsp:nvSpPr>
        <dsp:cNvPr id="0" name=""/>
        <dsp:cNvSpPr/>
      </dsp:nvSpPr>
      <dsp:spPr>
        <a:xfrm>
          <a:off x="340309" y="1563408"/>
          <a:ext cx="2504051" cy="1252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CONTROLAR</a:t>
          </a:r>
          <a:endParaRPr lang="pt-BR" sz="2500" b="1" kern="1200" dirty="0"/>
        </a:p>
      </dsp:txBody>
      <dsp:txXfrm>
        <a:off x="401428" y="1624527"/>
        <a:ext cx="2381813" cy="1129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0B95D-4923-435D-BBBB-2F9C7AFCFF2C}">
      <dsp:nvSpPr>
        <dsp:cNvPr id="0" name=""/>
        <dsp:cNvSpPr/>
      </dsp:nvSpPr>
      <dsp:spPr>
        <a:xfrm>
          <a:off x="1381121" y="-5310"/>
          <a:ext cx="5590685" cy="5590685"/>
        </a:xfrm>
        <a:prstGeom prst="circularArrow">
          <a:avLst>
            <a:gd name="adj1" fmla="val 5274"/>
            <a:gd name="adj2" fmla="val 312630"/>
            <a:gd name="adj3" fmla="val 14225240"/>
            <a:gd name="adj4" fmla="val 17128710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13EFF-BCA0-4B54-B470-1142DA86B09D}">
      <dsp:nvSpPr>
        <dsp:cNvPr id="0" name=""/>
        <dsp:cNvSpPr/>
      </dsp:nvSpPr>
      <dsp:spPr>
        <a:xfrm>
          <a:off x="3111955" y="1454"/>
          <a:ext cx="2129017" cy="1064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Desenvolver a estratégia</a:t>
          </a:r>
          <a:endParaRPr lang="pt-BR" sz="2000" kern="1200" dirty="0"/>
        </a:p>
      </dsp:txBody>
      <dsp:txXfrm>
        <a:off x="3163920" y="53419"/>
        <a:ext cx="2025087" cy="960578"/>
      </dsp:txXfrm>
    </dsp:sp>
    <dsp:sp modelId="{572E340F-EC3C-418F-B13C-0B519BABC99D}">
      <dsp:nvSpPr>
        <dsp:cNvPr id="0" name=""/>
        <dsp:cNvSpPr/>
      </dsp:nvSpPr>
      <dsp:spPr>
        <a:xfrm>
          <a:off x="5076123" y="1135468"/>
          <a:ext cx="2129017" cy="1064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Planejar a estratégia</a:t>
          </a:r>
          <a:endParaRPr lang="pt-BR" sz="2000" kern="1200" dirty="0"/>
        </a:p>
      </dsp:txBody>
      <dsp:txXfrm>
        <a:off x="5128088" y="1187433"/>
        <a:ext cx="2025087" cy="960578"/>
      </dsp:txXfrm>
    </dsp:sp>
    <dsp:sp modelId="{DA7EACC4-0297-4B94-89E0-B72DBA3F99E4}">
      <dsp:nvSpPr>
        <dsp:cNvPr id="0" name=""/>
        <dsp:cNvSpPr/>
      </dsp:nvSpPr>
      <dsp:spPr>
        <a:xfrm>
          <a:off x="5076123" y="3403494"/>
          <a:ext cx="2129017" cy="1064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Alinhar a organização com a estratégia</a:t>
          </a:r>
          <a:endParaRPr lang="pt-BR" sz="2000" kern="1200" dirty="0"/>
        </a:p>
      </dsp:txBody>
      <dsp:txXfrm>
        <a:off x="5128088" y="3455459"/>
        <a:ext cx="2025087" cy="960578"/>
      </dsp:txXfrm>
    </dsp:sp>
    <dsp:sp modelId="{143D6AF2-473A-4DDD-8985-E8E467AEF82C}">
      <dsp:nvSpPr>
        <dsp:cNvPr id="0" name=""/>
        <dsp:cNvSpPr/>
      </dsp:nvSpPr>
      <dsp:spPr>
        <a:xfrm>
          <a:off x="3111955" y="4537508"/>
          <a:ext cx="2129017" cy="1064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Planejar as operações</a:t>
          </a:r>
          <a:endParaRPr lang="pt-BR" sz="2000" kern="1200" dirty="0"/>
        </a:p>
      </dsp:txBody>
      <dsp:txXfrm>
        <a:off x="3163920" y="4589473"/>
        <a:ext cx="2025087" cy="960578"/>
      </dsp:txXfrm>
    </dsp:sp>
    <dsp:sp modelId="{A992F716-6778-45CD-BBA8-8ADABDADF4B7}">
      <dsp:nvSpPr>
        <dsp:cNvPr id="0" name=""/>
        <dsp:cNvSpPr/>
      </dsp:nvSpPr>
      <dsp:spPr>
        <a:xfrm>
          <a:off x="1147786" y="3403494"/>
          <a:ext cx="2129017" cy="1064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Monitorar e aprender </a:t>
          </a:r>
          <a:endParaRPr lang="pt-BR" sz="2000" kern="1200" dirty="0"/>
        </a:p>
      </dsp:txBody>
      <dsp:txXfrm>
        <a:off x="1199751" y="3455459"/>
        <a:ext cx="2025087" cy="960578"/>
      </dsp:txXfrm>
    </dsp:sp>
    <dsp:sp modelId="{31F8B2E0-FA50-4B62-91CD-707EA7CA021B}">
      <dsp:nvSpPr>
        <dsp:cNvPr id="0" name=""/>
        <dsp:cNvSpPr/>
      </dsp:nvSpPr>
      <dsp:spPr>
        <a:xfrm>
          <a:off x="1147786" y="1135468"/>
          <a:ext cx="2129017" cy="1064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Testar e adaptar a estratégia</a:t>
          </a:r>
          <a:endParaRPr lang="pt-BR" sz="2000" kern="1200" dirty="0"/>
        </a:p>
      </dsp:txBody>
      <dsp:txXfrm>
        <a:off x="1199751" y="1187433"/>
        <a:ext cx="2025087" cy="96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6497-B795-4317-81E4-78D7DDC1FD61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D4ED-54BE-4AD0-8402-E6E99C154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6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7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6107" y="3356992"/>
            <a:ext cx="9143999" cy="10801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</a:rPr>
              <a:t>PROPLAN E SEUS INDICADORES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6" name="Picture 2" descr="Resultado de imagem para logo pdi u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5" y="5439752"/>
            <a:ext cx="2987063" cy="14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proplan.uema.br/wp-content/uploads/2015/02/topo-prop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-4736" r="60413" b="-2"/>
          <a:stretch>
            <a:fillRect/>
          </a:stretch>
        </p:blipFill>
        <p:spPr bwMode="auto">
          <a:xfrm>
            <a:off x="3962409" y="5517150"/>
            <a:ext cx="2293614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inovacao.uema.br/wp-content/uploads/2015/09/logo_UE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56780"/>
            <a:ext cx="3336752" cy="131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7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86911"/>
              </p:ext>
            </p:extLst>
          </p:nvPr>
        </p:nvGraphicFramePr>
        <p:xfrm>
          <a:off x="467544" y="836713"/>
          <a:ext cx="8208912" cy="591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336704"/>
                <a:gridCol w="1224136"/>
              </a:tblGrid>
              <a:tr h="6144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Nº</a:t>
                      </a:r>
                      <a:endParaRPr lang="pt-BR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INDICADOR</a:t>
                      </a:r>
                      <a:endParaRPr lang="pt-BR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DIRETRIZ</a:t>
                      </a:r>
                      <a:endParaRPr lang="pt-BR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4003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Índice de Investimentos em </a:t>
                      </a: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Infraestrutura</a:t>
                      </a:r>
                      <a:r>
                        <a:rPr lang="pt-BR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Tecnologia </a:t>
                      </a: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 Informação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C.D</a:t>
                      </a:r>
                      <a:r>
                        <a:rPr lang="pt-BR" sz="1800" baseline="0" dirty="0" smtClean="0"/>
                        <a:t>.15</a:t>
                      </a:r>
                      <a:endParaRPr lang="pt-BR" sz="1800" dirty="0" smtClean="0"/>
                    </a:p>
                  </a:txBody>
                  <a:tcPr/>
                </a:tc>
              </a:tr>
              <a:tr h="35109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12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Parcerias-Convênios-Termos de Cooperação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S. D. 2</a:t>
                      </a:r>
                    </a:p>
                  </a:txBody>
                  <a:tcPr/>
                </a:tc>
              </a:tr>
              <a:tr h="5321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13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Volume de recursos </a:t>
                      </a:r>
                      <a:r>
                        <a:rPr lang="pt-BR" sz="1800" dirty="0" smtClean="0">
                          <a:effectLst/>
                        </a:rPr>
                        <a:t>captados</a:t>
                      </a:r>
                      <a:endParaRPr lang="pt-B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G.D</a:t>
                      </a:r>
                      <a:r>
                        <a:rPr lang="pt-BR" sz="1800" baseline="0" dirty="0" smtClean="0"/>
                        <a:t> .11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41422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Relação entre valor orçado e liquidado </a:t>
                      </a:r>
                      <a:r>
                        <a:rPr lang="pt-BR" sz="1800" dirty="0" smtClean="0">
                          <a:effectLst/>
                        </a:rPr>
                        <a:t>em convênios</a:t>
                      </a:r>
                      <a:r>
                        <a:rPr lang="pt-BR" sz="1800" dirty="0">
                          <a:effectLst/>
                        </a:rPr>
                        <a:t>.</a:t>
                      </a:r>
                      <a:endParaRPr lang="pt-B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G.D</a:t>
                      </a:r>
                      <a:r>
                        <a:rPr lang="pt-BR" sz="1800" baseline="0" dirty="0" smtClean="0"/>
                        <a:t> .11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5321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15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Índice de Execução Orçamentária </a:t>
                      </a:r>
                      <a:r>
                        <a:rPr lang="pt-BR" sz="1800" dirty="0" smtClean="0">
                          <a:effectLst/>
                        </a:rPr>
                        <a:t>– Programa de </a:t>
                      </a:r>
                      <a:r>
                        <a:rPr lang="pt-BR" sz="1800" dirty="0">
                          <a:effectLst/>
                        </a:rPr>
                        <a:t>Ensino.</a:t>
                      </a:r>
                      <a:endParaRPr lang="pt-B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G.D</a:t>
                      </a:r>
                      <a:r>
                        <a:rPr lang="pt-BR" sz="1800" baseline="0" dirty="0" smtClean="0"/>
                        <a:t> .11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6144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16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Índice de Execução Orçamentária </a:t>
                      </a:r>
                      <a:r>
                        <a:rPr lang="pt-BR" sz="1800" dirty="0" smtClean="0">
                          <a:effectLst/>
                        </a:rPr>
                        <a:t>– Programa de </a:t>
                      </a:r>
                      <a:r>
                        <a:rPr lang="pt-BR" sz="1800" dirty="0">
                          <a:effectLst/>
                        </a:rPr>
                        <a:t>Pesquisa e Pós-graduação</a:t>
                      </a:r>
                      <a:endParaRPr lang="pt-B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G.D</a:t>
                      </a:r>
                      <a:r>
                        <a:rPr lang="pt-BR" sz="1800" baseline="0" dirty="0" smtClean="0"/>
                        <a:t> .11</a:t>
                      </a:r>
                      <a:endParaRPr lang="pt-BR" sz="1800" dirty="0" smtClean="0"/>
                    </a:p>
                  </a:txBody>
                  <a:tcPr/>
                </a:tc>
              </a:tr>
              <a:tr h="6144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Índice de Execução Orçamentária </a:t>
                      </a:r>
                      <a:r>
                        <a:rPr lang="pt-BR" sz="1800" dirty="0" smtClean="0">
                          <a:effectLst/>
                        </a:rPr>
                        <a:t>– Programa de </a:t>
                      </a:r>
                      <a:r>
                        <a:rPr lang="pt-BR" sz="1800" dirty="0">
                          <a:effectLst/>
                        </a:rPr>
                        <a:t>Extensão Universitária.</a:t>
                      </a:r>
                      <a:endParaRPr lang="pt-B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G.D</a:t>
                      </a:r>
                      <a:r>
                        <a:rPr lang="pt-BR" sz="1800" baseline="0" dirty="0" smtClean="0"/>
                        <a:t> .11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6144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edificações no 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Acervo Bibliográfico Disponível em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meio eletrônico</a:t>
                      </a:r>
                      <a:endParaRPr lang="pt-B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smtClean="0"/>
                        <a:t>C.D</a:t>
                      </a:r>
                      <a:r>
                        <a:rPr lang="pt-BR" sz="1800" baseline="0" smtClean="0"/>
                        <a:t>.15</a:t>
                      </a:r>
                      <a:endParaRPr lang="pt-BR" sz="1800" dirty="0" smtClean="0"/>
                    </a:p>
                  </a:txBody>
                  <a:tcPr/>
                </a:tc>
              </a:tr>
              <a:tr h="35288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Levantamento cadastral</a:t>
                      </a:r>
                      <a:r>
                        <a:rPr lang="pt-BR" sz="1800" baseline="0" dirty="0" smtClean="0"/>
                        <a:t> de edificação (LCE)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smtClean="0"/>
                        <a:t>C.D</a:t>
                      </a:r>
                      <a:r>
                        <a:rPr lang="pt-BR" sz="1800" baseline="0" smtClean="0"/>
                        <a:t>.15</a:t>
                      </a:r>
                      <a:endParaRPr lang="pt-BR" sz="1800" dirty="0" smtClean="0"/>
                    </a:p>
                  </a:txBody>
                  <a:tcPr/>
                </a:tc>
              </a:tr>
              <a:tr h="5321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Caderno</a:t>
                      </a:r>
                      <a:r>
                        <a:rPr lang="pt-BR" sz="1800" baseline="0" dirty="0" smtClean="0"/>
                        <a:t> de informações da Edificação (CADI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C.D</a:t>
                      </a:r>
                      <a:r>
                        <a:rPr lang="pt-BR" sz="1800" baseline="0" dirty="0" smtClean="0"/>
                        <a:t>.15</a:t>
                      </a:r>
                      <a:endParaRPr lang="pt-BR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INDICADORES PROPLAN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02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0623"/>
              </p:ext>
            </p:extLst>
          </p:nvPr>
        </p:nvGraphicFramePr>
        <p:xfrm>
          <a:off x="467544" y="836712"/>
          <a:ext cx="8208912" cy="276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112568"/>
                <a:gridCol w="2448272"/>
              </a:tblGrid>
              <a:tr h="5501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Percentual </a:t>
                      </a:r>
                      <a:r>
                        <a:rPr lang="pt-BR" baseline="0" dirty="0" smtClean="0"/>
                        <a:t>de unidades estratégicas com Plano de Gestão 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100% das unidades com PGA</a:t>
                      </a:r>
                    </a:p>
                  </a:txBody>
                  <a:tcPr/>
                </a:tc>
              </a:tr>
              <a:tr h="383211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INICIATIVAS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ESTRATÉGIAS</a:t>
                      </a:r>
                      <a:r>
                        <a:rPr lang="pt-B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(Como)</a:t>
                      </a: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Realizar</a:t>
                      </a:r>
                      <a:r>
                        <a:rPr lang="pt-BR" baseline="0" dirty="0" smtClean="0"/>
                        <a:t> eventos para alinhamento das estratégias institucionais;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Promover oficinas de planejamento, com vistas instruir gestores na elaboração  de programas, projetos e planos operacionais.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 Coordenação de Planejamento Administrativo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85985"/>
              </p:ext>
            </p:extLst>
          </p:nvPr>
        </p:nvGraphicFramePr>
        <p:xfrm>
          <a:off x="467544" y="3789040"/>
          <a:ext cx="8208912" cy="221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112568"/>
                <a:gridCol w="2448272"/>
              </a:tblGrid>
              <a:tr h="5501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Taxa de Plano Eficaz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Execução</a:t>
                      </a:r>
                      <a:r>
                        <a:rPr lang="pt-BR" baseline="0" dirty="0" smtClean="0"/>
                        <a:t> de 80% dos </a:t>
                      </a:r>
                      <a:r>
                        <a:rPr lang="pt-BR" baseline="0" dirty="0" err="1" smtClean="0"/>
                        <a:t>PGAs</a:t>
                      </a:r>
                      <a:endParaRPr lang="pt-BR" dirty="0" smtClean="0"/>
                    </a:p>
                  </a:txBody>
                  <a:tcPr/>
                </a:tc>
              </a:tr>
              <a:tr h="383211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INICIATIVAS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ESTRATÉGIAS</a:t>
                      </a:r>
                      <a:r>
                        <a:rPr lang="pt-B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(Como)</a:t>
                      </a: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Realizar</a:t>
                      </a:r>
                      <a:r>
                        <a:rPr lang="pt-BR" baseline="0" dirty="0" smtClean="0"/>
                        <a:t> reuniões de ponto de controle para  monitorar a execução dos </a:t>
                      </a:r>
                      <a:r>
                        <a:rPr lang="pt-BR" baseline="0" dirty="0" err="1" smtClean="0"/>
                        <a:t>PGAs</a:t>
                      </a:r>
                      <a:endParaRPr lang="pt-BR" baseline="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Realizar ciclos de avaliações do </a:t>
                      </a:r>
                      <a:r>
                        <a:rPr lang="pt-BR" baseline="0" dirty="0" err="1" smtClean="0"/>
                        <a:t>PGAs</a:t>
                      </a:r>
                      <a:r>
                        <a:rPr lang="pt-BR" baseline="0" dirty="0" smtClean="0"/>
                        <a:t>  para realinhamento das estratégias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6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3508"/>
              </p:ext>
            </p:extLst>
          </p:nvPr>
        </p:nvGraphicFramePr>
        <p:xfrm>
          <a:off x="467544" y="836712"/>
          <a:ext cx="8208912" cy="440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4032448"/>
                <a:gridCol w="3528392"/>
              </a:tblGrid>
              <a:tr h="5501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Número  de implementação de boas práticas de governança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Implementar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boas </a:t>
                      </a:r>
                      <a:r>
                        <a:rPr lang="pt-BR" baseline="0" dirty="0" smtClean="0"/>
                        <a:t>práticas de governança </a:t>
                      </a:r>
                      <a:r>
                        <a:rPr lang="pt-BR" baseline="0" dirty="0" smtClean="0"/>
                        <a:t>em 80 % das </a:t>
                      </a:r>
                      <a:r>
                        <a:rPr lang="pt-BR" baseline="0" dirty="0" smtClean="0"/>
                        <a:t>Unidades Estratégicas e Táticas da UEMA</a:t>
                      </a:r>
                      <a:endParaRPr lang="pt-BR" dirty="0" smtClean="0"/>
                    </a:p>
                  </a:txBody>
                  <a:tcPr/>
                </a:tc>
              </a:tr>
              <a:tr h="383211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INICIATIVAS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ESTRATÉGIAS</a:t>
                      </a:r>
                      <a:r>
                        <a:rPr lang="pt-B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(Como)</a:t>
                      </a: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Promover worksho</a:t>
                      </a:r>
                      <a:r>
                        <a:rPr lang="pt-BR" baseline="0" dirty="0" smtClean="0"/>
                        <a:t>p de boas práticas  de gestão entre as Pró-Reitorias;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Promover workshop</a:t>
                      </a:r>
                      <a:r>
                        <a:rPr lang="pt-BR" baseline="0" dirty="0" smtClean="0"/>
                        <a:t> de boas práticas  de gestão entre Direções de Centro;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Promover workshop</a:t>
                      </a:r>
                      <a:r>
                        <a:rPr lang="pt-BR" baseline="0" dirty="0" smtClean="0"/>
                        <a:t> de boas práticas  de gestão entre Direções de Curso;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Promover workshop</a:t>
                      </a:r>
                      <a:r>
                        <a:rPr lang="pt-BR" baseline="0" dirty="0" smtClean="0"/>
                        <a:t> de boas práticas  de gestão entre Chefes de Departamento;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Promover workshop</a:t>
                      </a:r>
                      <a:r>
                        <a:rPr lang="pt-BR" baseline="0" dirty="0" smtClean="0"/>
                        <a:t> de boas práticas  de gestão entre os Chefes de Laboratórios;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Elaborar projeto de Melhoria Contínua multidisciplinar;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baseline="0" dirty="0" smtClean="0"/>
                        <a:t>Visitar universidades de referências para </a:t>
                      </a:r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Benchmarking</a:t>
                      </a:r>
                      <a:r>
                        <a:rPr lang="pt-PT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melhoria dos processos de Gestão.</a:t>
                      </a:r>
                      <a:endParaRPr lang="pt-PT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 Coordenação de Planejamento Administrativo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29960"/>
              </p:ext>
            </p:extLst>
          </p:nvPr>
        </p:nvGraphicFramePr>
        <p:xfrm>
          <a:off x="467544" y="982268"/>
          <a:ext cx="8208912" cy="538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112568"/>
                <a:gridCol w="2448272"/>
              </a:tblGrid>
              <a:tr h="5501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Índice de Investimentos em Infraestrutura</a:t>
                      </a:r>
                      <a:r>
                        <a:rPr lang="pt-BR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Tecnologia da Informação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90%</a:t>
                      </a:r>
                      <a:r>
                        <a:rPr lang="pt-BR" baseline="0" dirty="0" smtClean="0"/>
                        <a:t> de cobertura com recursos tecnológicos</a:t>
                      </a:r>
                      <a:endParaRPr lang="pt-BR" dirty="0" smtClean="0"/>
                    </a:p>
                  </a:txBody>
                  <a:tcPr/>
                </a:tc>
              </a:tr>
              <a:tr h="383211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COMPOSIÇÃO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DO INDICADOR</a:t>
                      </a: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Setores com internet com banda dimensionada à necessidade (Peso 30%)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Setores com cabeamento estruturado (Peso 20%)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Setores com cobertura de sinal Wi-Fi (Peso 20%)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Número</a:t>
                      </a:r>
                      <a:r>
                        <a:rPr lang="pt-BR" baseline="0" dirty="0" smtClean="0"/>
                        <a:t> de terminais VoIP implantados (Peso de 10%)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Setores com impressoras instaladas a menos de 30m de cada posto de trabalho (Peso 20%)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INICIATIVAS 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Desenvolvimento de projetos</a:t>
                      </a:r>
                      <a:r>
                        <a:rPr lang="pt-BR" baseline="0" dirty="0" smtClean="0"/>
                        <a:t> de dimensionamento de banda;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Desenvolvimento de projetos de cabeamento estruturado;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Site-</a:t>
                      </a:r>
                      <a:r>
                        <a:rPr lang="pt-BR" baseline="0" dirty="0" err="1" smtClean="0"/>
                        <a:t>survey</a:t>
                      </a:r>
                      <a:r>
                        <a:rPr lang="pt-BR" baseline="0" dirty="0" smtClean="0"/>
                        <a:t> de cobertura de Wi-Fi;</a:t>
                      </a:r>
                      <a:endParaRPr lang="pt-BR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Levantamento de necessidades dos</a:t>
                      </a:r>
                      <a:r>
                        <a:rPr lang="pt-BR" baseline="0" dirty="0" smtClean="0"/>
                        <a:t> setores em relação aos quantitativos de equipamentos.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Núcleo de Tecnologias da Informação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39987"/>
              </p:ext>
            </p:extLst>
          </p:nvPr>
        </p:nvGraphicFramePr>
        <p:xfrm>
          <a:off x="467544" y="1212004"/>
          <a:ext cx="8208912" cy="358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112568"/>
                <a:gridCol w="2448272"/>
              </a:tblGrid>
              <a:tr h="5501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Parcerias-Convênios-Termos de Cooperação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Aumentar em 20% </a:t>
                      </a:r>
                      <a:endParaRPr lang="pt-BR" dirty="0" smtClean="0"/>
                    </a:p>
                  </a:txBody>
                  <a:tcPr/>
                </a:tc>
              </a:tr>
              <a:tr h="383211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INICIATIVAS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ESTRATÉGICAS</a:t>
                      </a: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613964">
                <a:tc gridSpan="3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Levantamento contínuo de editais abertos;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Prospecção de fontes financiadores  por articulação;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Mapear  continuamente projetos  passíveis de financiamento;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Criar plataforma para registro de projetos;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Elaborar Portfólio de Projetos;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Mostra</a:t>
                      </a:r>
                      <a:r>
                        <a:rPr lang="pt-BR" baseline="0" dirty="0" smtClean="0"/>
                        <a:t> de Oportunidades;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Realizar contato com potencias parceiros para financiamento de projetos.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Diretoria de Captação de Recursos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6768" y="-27384"/>
            <a:ext cx="9160768" cy="85010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INTEGRADO DE GESTÃO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2334335"/>
              </p:ext>
            </p:extLst>
          </p:nvPr>
        </p:nvGraphicFramePr>
        <p:xfrm>
          <a:off x="467544" y="1065888"/>
          <a:ext cx="8352928" cy="560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45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6768" y="-27384"/>
            <a:ext cx="9160768" cy="85010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GESTÃO NO SETOR PÚBLICO...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	“Uma boa gestão é aquela que alcança resultados. E, no setor público, isso significa atender </a:t>
            </a:r>
            <a:r>
              <a:rPr lang="pt-BR" dirty="0"/>
              <a:t>à</a:t>
            </a:r>
            <a:r>
              <a:rPr lang="pt-BR" dirty="0" smtClean="0"/>
              <a:t>s demandas, aos interesses e às expectativas dos beneficiários, sejam cidadãos ou empresas, criando valor público”.  </a:t>
            </a:r>
          </a:p>
          <a:p>
            <a:pPr marL="0" indent="0" algn="ctr">
              <a:buNone/>
            </a:pPr>
            <a:r>
              <a:rPr lang="pt-BR" dirty="0" smtClean="0"/>
              <a:t>(Martins e Marini, 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99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585906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/>
              <a:t>OBRIGADA</a:t>
            </a:r>
            <a:r>
              <a:rPr lang="pt-BR" sz="3200" dirty="0" smtClean="0"/>
              <a:t>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Antônio Roberto Serra</a:t>
            </a:r>
            <a:endParaRPr lang="pt-BR" sz="32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Ariana </a:t>
            </a:r>
            <a:r>
              <a:rPr lang="pt-BR" sz="3200" dirty="0" smtClean="0"/>
              <a:t>Pimentel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Lisiane Costa Pereira</a:t>
            </a:r>
            <a:endParaRPr lang="pt-BR" sz="32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Luís Carlos Fonseca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Pró-Reitoria de Planejamento</a:t>
            </a:r>
          </a:p>
          <a:p>
            <a:pPr algn="ctr">
              <a:defRPr/>
            </a:pPr>
            <a:r>
              <a:rPr lang="pt-BR" sz="3000" dirty="0" smtClean="0"/>
              <a:t> </a:t>
            </a:r>
            <a:endParaRPr lang="pt-BR" sz="3000" dirty="0"/>
          </a:p>
        </p:txBody>
      </p:sp>
      <p:pic>
        <p:nvPicPr>
          <p:cNvPr id="27651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25" y="4363071"/>
            <a:ext cx="1641539" cy="9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37" y="2852936"/>
            <a:ext cx="2987063" cy="14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www.proplan.uema.br/wp-content/uploads/2015/02/topo-propl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-4736" r="60413" b="-2"/>
          <a:stretch>
            <a:fillRect/>
          </a:stretch>
        </p:blipFill>
        <p:spPr bwMode="auto">
          <a:xfrm>
            <a:off x="7071325" y="1687515"/>
            <a:ext cx="18669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www.inovacao.uema.br/wp-content/uploads/2015/09/logo_UE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66" y="476672"/>
            <a:ext cx="2920663" cy="131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6768" y="-27384"/>
            <a:ext cx="9160768" cy="85010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PAPEL </a:t>
            </a:r>
            <a:r>
              <a:rPr lang="pt-BR" dirty="0"/>
              <a:t>DA PROPLAN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08834652"/>
              </p:ext>
            </p:extLst>
          </p:nvPr>
        </p:nvGraphicFramePr>
        <p:xfrm>
          <a:off x="-16768" y="1180976"/>
          <a:ext cx="898125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131840" y="2924944"/>
            <a:ext cx="2736304" cy="1428230"/>
            <a:chOff x="3613552" y="1256"/>
            <a:chExt cx="1754151" cy="1140198"/>
          </a:xfrm>
          <a:solidFill>
            <a:srgbClr val="002060"/>
          </a:solidFill>
        </p:grpSpPr>
        <p:sp>
          <p:nvSpPr>
            <p:cNvPr id="7" name="Retângulo de cantos arredondados 6"/>
            <p:cNvSpPr/>
            <p:nvPr/>
          </p:nvSpPr>
          <p:spPr>
            <a:xfrm>
              <a:off x="3613552" y="1256"/>
              <a:ext cx="1754151" cy="114019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3669212" y="56916"/>
              <a:ext cx="1642831" cy="1028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/>
              <a:r>
                <a:rPr lang="pt-BR" sz="1600" b="1" dirty="0" smtClean="0"/>
                <a:t>ATIVIDADES  RELATIVAS  AO PLANEJAMENTO DA UEMA</a:t>
              </a:r>
              <a:endParaRPr lang="pt-B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60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6107" y="2780928"/>
            <a:ext cx="9143999" cy="10801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</a:rPr>
              <a:t>PRESSUPOSTOS BÁSICOS DA GESTÃO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" y="785192"/>
            <a:ext cx="834509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  </a:t>
            </a:r>
            <a:r>
              <a:rPr lang="pt-BR" sz="3200" b="1" dirty="0" smtClean="0"/>
              <a:t>FILOSOFIA DA UEMA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005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  </a:t>
            </a:r>
            <a:r>
              <a:rPr lang="pt-BR" sz="3200" b="1" dirty="0" smtClean="0"/>
              <a:t>ESCOPO DE DIRETRIZES INSTITUCIONAIS</a:t>
            </a: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81471"/>
              </p:ext>
            </p:extLst>
          </p:nvPr>
        </p:nvGraphicFramePr>
        <p:xfrm>
          <a:off x="395537" y="1052736"/>
          <a:ext cx="8064896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5760640"/>
                <a:gridCol w="864097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PERSPECTIVA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DIRETRIZES ESTRATÉGICAS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REF. </a:t>
                      </a:r>
                    </a:p>
                  </a:txBody>
                  <a:tcPr marL="0" marR="0" marT="0" marB="0"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pt-BR" sz="1800" dirty="0" smtClean="0"/>
                    </a:p>
                    <a:p>
                      <a:pPr algn="ctr"/>
                      <a:endParaRPr lang="pt-BR" sz="1800" dirty="0" smtClean="0"/>
                    </a:p>
                    <a:p>
                      <a:pPr algn="ctr"/>
                      <a:endParaRPr lang="pt-BR" sz="1800" dirty="0" smtClean="0"/>
                    </a:p>
                    <a:p>
                      <a:pPr algn="ctr"/>
                      <a:endParaRPr lang="pt-BR" sz="1800" dirty="0" smtClean="0"/>
                    </a:p>
                    <a:p>
                      <a:pPr algn="ctr"/>
                      <a:endParaRPr lang="pt-BR" sz="1800" dirty="0" smtClean="0"/>
                    </a:p>
                    <a:p>
                      <a:pPr algn="ctr"/>
                      <a:r>
                        <a:rPr lang="pt-BR" sz="1800" dirty="0" smtClean="0"/>
                        <a:t>SOCIEDADE</a:t>
                      </a:r>
                      <a:endParaRPr lang="pt-BR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.Defender a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Uema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como Universidade pública, gratuita, autônoma e essencial para o desenvolvimento do Estado do Maranhão.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S.D.1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 Estimular as relações de cooperação com instituições públicas e privadas nacionais e internacionais.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S.D.2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 Consolidar e fortalecer a presença da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Uema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 continente.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S.D.3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 Fortalecer a interação com a sociedade civil e com o poder público.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S.D.4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  Posicionar a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Uema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como instituição de referência acadêmica na formação de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profissionais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na produção de conhecimento.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S.D.5</a:t>
                      </a:r>
                    </a:p>
                  </a:txBody>
                  <a:tcPr marL="0" marR="0" marT="0" marB="0" anchor="ctr"/>
                </a:tc>
              </a:tr>
              <a:tr h="148064">
                <a:tc gridSpan="3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ACADEMIA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6.Ofertar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 que atendam às mais diversas demandas da sociedade maranhense.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A.D. 6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7.Estabelecer políticas que estimulem ações de ensino, pesquisa e extensão direcionadas para as demandas da sociedade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A.D. 7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Aprimorar as políticas afirmativas de apoio aos discentes.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A.D. 8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  </a:t>
            </a:r>
            <a:r>
              <a:rPr lang="pt-BR" sz="3200" b="1" dirty="0" smtClean="0"/>
              <a:t>ESCOPO DE DIRETRIZES INSTITUCIONAIS</a:t>
            </a:r>
            <a:endParaRPr lang="pt-BR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38137"/>
              </p:ext>
            </p:extLst>
          </p:nvPr>
        </p:nvGraphicFramePr>
        <p:xfrm>
          <a:off x="467544" y="1052739"/>
          <a:ext cx="8208911" cy="547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5687602"/>
                <a:gridCol w="879527"/>
              </a:tblGrid>
              <a:tr h="4183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PERSPECTIVA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DIRETRIZES ESTRATÉGICAS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REF. </a:t>
                      </a:r>
                    </a:p>
                  </a:txBody>
                  <a:tcPr marL="0" marR="0" marT="0" marB="0" anchor="ctr"/>
                </a:tc>
              </a:tr>
              <a:tr h="618891">
                <a:tc rowSpan="5">
                  <a:txBody>
                    <a:bodyPr/>
                    <a:lstStyle/>
                    <a:p>
                      <a:pPr algn="ctr"/>
                      <a:endParaRPr lang="pt-BR" sz="1800" dirty="0" smtClean="0"/>
                    </a:p>
                    <a:p>
                      <a:pPr algn="ctr"/>
                      <a:endParaRPr lang="pt-BR" sz="1800" dirty="0" smtClean="0"/>
                    </a:p>
                    <a:p>
                      <a:pPr algn="ctr"/>
                      <a:r>
                        <a:rPr lang="pt-BR" sz="1800" dirty="0" smtClean="0"/>
                        <a:t>GESTÃO</a:t>
                      </a:r>
                      <a:endParaRPr lang="pt-BR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9.Diversificar e incorporar os mecanismos de aprendizagem pela via tecnológica.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G.D. 9</a:t>
                      </a:r>
                    </a:p>
                  </a:txBody>
                  <a:tcPr marL="0" marR="0" marT="0" marB="0" anchor="ctr"/>
                </a:tc>
              </a:tr>
              <a:tr h="61889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10.Desenvolver mecanismos que possibilitem a melhoria na comunicação entre os diversos setores da Universidade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G.D. 10</a:t>
                      </a:r>
                    </a:p>
                  </a:txBody>
                  <a:tcPr marL="0" marR="0" marT="0" marB="0" anchor="ctr"/>
                </a:tc>
              </a:tr>
              <a:tr h="92833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11.Conquistar a autonomia financeira da Uema por meio da realização integral do seu orçamento e do estímulo à captação de recursos.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G.D. 11</a:t>
                      </a:r>
                    </a:p>
                  </a:txBody>
                  <a:tcPr marL="0" marR="0" marT="0" marB="0" anchor="ctr"/>
                </a:tc>
              </a:tr>
              <a:tr h="61889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Criar mecanismos que monitorem o cumprimento do Estatuto, Regimento e Normas que regem a Universidade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G.D. 12</a:t>
                      </a:r>
                    </a:p>
                  </a:txBody>
                  <a:tcPr marL="0" marR="0" marT="0" marB="0" anchor="ctr"/>
                </a:tc>
              </a:tr>
              <a:tr h="61889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  Aperfeiçoar a gestão acadêmica/administrativa, com maior profissionalização, descentralização e participação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G.D. 13</a:t>
                      </a:r>
                    </a:p>
                  </a:txBody>
                  <a:tcPr marL="0" marR="0" marT="0" marB="0" anchor="ctr"/>
                </a:tc>
              </a:tr>
              <a:tr h="412595">
                <a:tc gridSpan="3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618891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COMPETÊNCIA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14.Prover e qualificar os quadros de pessoal docente e técnico administrativo.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C.D14</a:t>
                      </a:r>
                    </a:p>
                  </a:txBody>
                  <a:tcPr marL="0" marR="0" marT="0" marB="0" anchor="ctr"/>
                </a:tc>
              </a:tr>
              <a:tr h="618891">
                <a:tc v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  Modernizar e ampliar a infraestrutura física e de equipamentos dos campi.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C.D. 15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6" t="16778" r="37423" b="14028"/>
          <a:stretch/>
        </p:blipFill>
        <p:spPr bwMode="auto">
          <a:xfrm>
            <a:off x="6228184" y="2587400"/>
            <a:ext cx="2730805" cy="386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17504" r="37044" b="16055"/>
          <a:stretch/>
        </p:blipFill>
        <p:spPr bwMode="auto">
          <a:xfrm>
            <a:off x="328106" y="1102764"/>
            <a:ext cx="2549237" cy="341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17057" r="41660" b="35631"/>
          <a:stretch/>
        </p:blipFill>
        <p:spPr bwMode="auto">
          <a:xfrm>
            <a:off x="3183724" y="1705502"/>
            <a:ext cx="2410156" cy="346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16768" y="-27384"/>
            <a:ext cx="9160768" cy="85010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DOCUMENTOS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24442" y="479715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PDI 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83724" y="5313982"/>
            <a:ext cx="255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RELATÓRIO DE AUTOAVALIAÇÃO INSTITUCIONAL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6462196" y="1705502"/>
            <a:ext cx="2262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/>
              <a:t>RESOLUÇÃO </a:t>
            </a:r>
            <a:endParaRPr lang="pt-BR" altLang="pt-BR" b="1" dirty="0" smtClean="0"/>
          </a:p>
          <a:p>
            <a:pPr algn="ctr"/>
            <a:r>
              <a:rPr lang="pt-BR" altLang="pt-BR" b="1" dirty="0" smtClean="0"/>
              <a:t>Nº </a:t>
            </a:r>
            <a:r>
              <a:rPr lang="pt-BR" altLang="pt-BR" b="1" dirty="0"/>
              <a:t>985/2017 </a:t>
            </a:r>
            <a:r>
              <a:rPr lang="pt-BR" altLang="pt-BR" b="1" dirty="0" smtClean="0"/>
              <a:t> </a:t>
            </a:r>
            <a:r>
              <a:rPr lang="pt-BR" altLang="pt-BR" b="1" dirty="0"/>
              <a:t>CONSUN/UEMA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30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908720"/>
            <a:ext cx="9143999" cy="10801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</a:rPr>
              <a:t>GESTÃO DA ESTRATÉGIA...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919" y="4797152"/>
            <a:ext cx="9143999" cy="11521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</a:rPr>
              <a:t>INDICADORES DE DESEMPENHO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5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2961932" cy="14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2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39091"/>
              </p:ext>
            </p:extLst>
          </p:nvPr>
        </p:nvGraphicFramePr>
        <p:xfrm>
          <a:off x="467544" y="980728"/>
          <a:ext cx="8208912" cy="575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08712"/>
                <a:gridCol w="1152128"/>
              </a:tblGrid>
              <a:tr h="5501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DIRETRIZ</a:t>
                      </a:r>
                      <a:endParaRPr lang="pt-BR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Percentual </a:t>
                      </a:r>
                      <a:r>
                        <a:rPr lang="pt-BR" baseline="0" dirty="0" smtClean="0"/>
                        <a:t>de unidades estratégicas com Plano de Gestão 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mtClean="0"/>
                        <a:t>G.D. 13</a:t>
                      </a:r>
                      <a:endParaRPr lang="pt-BR" dirty="0" smtClean="0"/>
                    </a:p>
                  </a:txBody>
                  <a:tcPr/>
                </a:tc>
              </a:tr>
              <a:tr h="38321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Percentual de unidades táticas</a:t>
                      </a:r>
                      <a:r>
                        <a:rPr lang="pt-BR" baseline="0" dirty="0" smtClean="0"/>
                        <a:t> com Plano de Gestão 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mtClean="0"/>
                        <a:t>G.D. 13</a:t>
                      </a:r>
                      <a:endParaRPr lang="pt-BR" dirty="0" smtClean="0"/>
                    </a:p>
                  </a:txBody>
                  <a:tcPr/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 de Unidades com Plano de Gestão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Anual alinhado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 Plano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Desenvolvimento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mtClean="0"/>
                        <a:t>G.D. 13</a:t>
                      </a:r>
                      <a:endParaRPr lang="pt-BR" dirty="0" smtClean="0"/>
                    </a:p>
                  </a:txBody>
                  <a:tcPr/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 de unidades com planos setoriais alinhados ao relatório de </a:t>
                      </a:r>
                      <a:r>
                        <a:rPr lang="pt-BR" dirty="0" err="1" smtClean="0"/>
                        <a:t>autoavaliação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mtClean="0"/>
                        <a:t>G.D. 13</a:t>
                      </a:r>
                      <a:endParaRPr lang="pt-BR" dirty="0" smtClean="0"/>
                    </a:p>
                  </a:txBody>
                  <a:tcPr/>
                </a:tc>
              </a:tr>
              <a:tr h="4848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Taxa de </a:t>
                      </a:r>
                      <a:r>
                        <a:rPr lang="pt-BR" baseline="0" dirty="0" smtClean="0"/>
                        <a:t>implementação de boas práticas de governança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mtClean="0"/>
                        <a:t>G.D. 13</a:t>
                      </a:r>
                      <a:endParaRPr lang="pt-BR" dirty="0" smtClean="0"/>
                    </a:p>
                  </a:txBody>
                  <a:tcPr/>
                </a:tc>
              </a:tr>
              <a:tr h="35571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Taxa</a:t>
                      </a:r>
                      <a:r>
                        <a:rPr lang="pt-BR" baseline="0" dirty="0" smtClean="0"/>
                        <a:t> de Execução de Projetos Estratégicos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G.D. 13</a:t>
                      </a:r>
                    </a:p>
                  </a:txBody>
                  <a:tcPr/>
                </a:tc>
              </a:tr>
              <a:tr h="35571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Taxa de planos </a:t>
                      </a:r>
                      <a:r>
                        <a:rPr lang="pt-BR" dirty="0" smtClean="0"/>
                        <a:t>eficazes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G.D. 13</a:t>
                      </a:r>
                    </a:p>
                  </a:txBody>
                  <a:tcPr/>
                </a:tc>
              </a:tr>
              <a:tr h="43551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Taxa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de planos</a:t>
                      </a:r>
                      <a:r>
                        <a:rPr lang="pt-BR" baseline="0" dirty="0" smtClean="0"/>
                        <a:t> com ênfase no desenvolvimento institucional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G.D. 13</a:t>
                      </a:r>
                      <a:endParaRPr lang="pt-BR" dirty="0"/>
                    </a:p>
                  </a:txBody>
                  <a:tcPr/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Taxa de conhecimento</a:t>
                      </a:r>
                      <a:r>
                        <a:rPr lang="pt-BR" baseline="0" dirty="0" smtClean="0"/>
                        <a:t> do PDI da UEMA pela comunidade acadêmica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G.D. 13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6139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Índice de Objetivos Estratégicos Atendidos por Programa ou Projeto</a:t>
                      </a:r>
                      <a:endParaRPr lang="pt-BR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G.D. 13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INDICADORES PROPLAN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4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1034</Words>
  <Application>Microsoft Office PowerPoint</Application>
  <PresentationFormat>Apresentação na tela (4:3)</PresentationFormat>
  <Paragraphs>222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170</cp:revision>
  <dcterms:created xsi:type="dcterms:W3CDTF">2018-06-13T18:13:06Z</dcterms:created>
  <dcterms:modified xsi:type="dcterms:W3CDTF">2018-06-19T17:00:27Z</dcterms:modified>
</cp:coreProperties>
</file>